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Syne"/>
      <p:regular r:id="rId17"/>
    </p:embeddedFont>
    <p:embeddedFont>
      <p:font typeface="Syne"/>
      <p:regular r:id="rId18"/>
    </p:embeddedFont>
    <p:embeddedFont>
      <p:font typeface="Arimo"/>
      <p:regular r:id="rId19"/>
    </p:embeddedFont>
    <p:embeddedFont>
      <p:font typeface="Arimo"/>
      <p:regular r:id="rId20"/>
    </p:embeddedFont>
    <p:embeddedFont>
      <p:font typeface="Arimo"/>
      <p:regular r:id="rId21"/>
    </p:embeddedFont>
    <p:embeddedFont>
      <p:font typeface="Arimo"/>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slideLayout" Target="../slideLayouts/slideLayout11.xml"/><Relationship Id="rId5"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713184"/>
            <a:ext cx="7468553" cy="4224099"/>
          </a:xfrm>
          <a:prstGeom prst="rect">
            <a:avLst/>
          </a:prstGeom>
          <a:noFill/>
          <a:ln/>
        </p:spPr>
        <p:txBody>
          <a:bodyPr wrap="square" lIns="0" tIns="0" rIns="0" bIns="0" rtlCol="0" anchor="t"/>
          <a:lstStyle/>
          <a:p>
            <a:pPr algn="l" indent="0" marL="0">
              <a:lnSpc>
                <a:spcPts val="5500"/>
              </a:lnSpc>
              <a:buNone/>
            </a:pPr>
            <a:r>
              <a:rPr lang="en-US" sz="4400" b="1" dirty="0">
                <a:solidFill>
                  <a:srgbClr val="FFFFFF"/>
                </a:solidFill>
                <a:latin typeface="Syne Bold" pitchFamily="34" charset="0"/>
                <a:ea typeface="Syne Bold" pitchFamily="34" charset="-122"/>
                <a:cs typeface="Syne Bold" pitchFamily="34" charset="-120"/>
              </a:rPr>
              <a:t>Workflow Collaboratif pour la Création de Ressources Pédagogiques en Développement Mobile (IA &amp; DevOps)</a:t>
            </a:r>
            <a:endParaRPr lang="en-US" sz="4400" dirty="0"/>
          </a:p>
        </p:txBody>
      </p:sp>
      <p:sp>
        <p:nvSpPr>
          <p:cNvPr id="4" name="Text 1"/>
          <p:cNvSpPr/>
          <p:nvPr/>
        </p:nvSpPr>
        <p:spPr>
          <a:xfrm>
            <a:off x="837724" y="5296257"/>
            <a:ext cx="7468553" cy="1532096"/>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Arimo" pitchFamily="34" charset="0"/>
                <a:ea typeface="Arimo" pitchFamily="34" charset="-122"/>
                <a:cs typeface="Arimo" pitchFamily="34" charset="-120"/>
              </a:rPr>
              <a:t>Ce workflow structuré favorise une collaboration efficace entre les enseignants. Il optimise l'utilisation des outils IA et DevOps pour créer des ressources pédagogiques de qualité. L'objectif est de moderniser et d'améliorer l'enseignement du développement mobile.</a:t>
            </a:r>
            <a:endParaRPr lang="en-US" sz="1850" dirty="0"/>
          </a:p>
        </p:txBody>
      </p:sp>
      <p:sp>
        <p:nvSpPr>
          <p:cNvPr id="5" name="Shape 2"/>
          <p:cNvSpPr/>
          <p:nvPr/>
        </p:nvSpPr>
        <p:spPr>
          <a:xfrm>
            <a:off x="837724" y="7115413"/>
            <a:ext cx="382905" cy="382905"/>
          </a:xfrm>
          <a:prstGeom prst="roundRect">
            <a:avLst>
              <a:gd name="adj" fmla="val 23878209"/>
            </a:avLst>
          </a:prstGeom>
          <a:noFill/>
          <a:ln w="7620">
            <a:solidFill>
              <a:srgbClr val="4D4D51"/>
            </a:solidFill>
            <a:prstDash val="solid"/>
          </a:ln>
        </p:spPr>
      </p:sp>
      <p:pic>
        <p:nvPicPr>
          <p:cNvPr id="6" name="Image 1" descr="preencoded.png">    </p:cNvPr>
          <p:cNvPicPr>
            <a:picLocks noChangeAspect="1"/>
          </p:cNvPicPr>
          <p:nvPr/>
        </p:nvPicPr>
        <p:blipFill>
          <a:blip r:embed="rId2"/>
          <a:stretch>
            <a:fillRect/>
          </a:stretch>
        </p:blipFill>
        <p:spPr>
          <a:xfrm>
            <a:off x="845344" y="7123033"/>
            <a:ext cx="367665" cy="367665"/>
          </a:xfrm>
          <a:prstGeom prst="rect">
            <a:avLst/>
          </a:prstGeom>
        </p:spPr>
      </p:pic>
      <p:sp>
        <p:nvSpPr>
          <p:cNvPr id="7" name="Text 3"/>
          <p:cNvSpPr/>
          <p:nvPr/>
        </p:nvSpPr>
        <p:spPr>
          <a:xfrm>
            <a:off x="1340287" y="7097554"/>
            <a:ext cx="1961078" cy="418862"/>
          </a:xfrm>
          <a:prstGeom prst="rect">
            <a:avLst/>
          </a:prstGeom>
          <a:noFill/>
          <a:ln/>
        </p:spPr>
        <p:txBody>
          <a:bodyPr wrap="none" lIns="0" tIns="0" rIns="0" bIns="0" rtlCol="0" anchor="t"/>
          <a:lstStyle/>
          <a:p>
            <a:pPr algn="l" indent="0" marL="0">
              <a:lnSpc>
                <a:spcPts val="3250"/>
              </a:lnSpc>
              <a:buNone/>
            </a:pPr>
            <a:r>
              <a:rPr lang="en-US" sz="2350" b="1" dirty="0">
                <a:solidFill>
                  <a:srgbClr val="D9E1FF"/>
                </a:solidFill>
                <a:latin typeface="Arimo Bold" pitchFamily="34" charset="0"/>
                <a:ea typeface="Arimo Bold" pitchFamily="34" charset="-122"/>
                <a:cs typeface="Arimo Bold" pitchFamily="34" charset="-120"/>
              </a:rPr>
              <a:t>by mehdi mtir</a:t>
            </a:r>
            <a:endParaRPr lang="en-US" sz="23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37724" y="1700093"/>
            <a:ext cx="11848505" cy="704017"/>
          </a:xfrm>
          <a:prstGeom prst="rect">
            <a:avLst/>
          </a:prstGeom>
          <a:noFill/>
          <a:ln/>
        </p:spPr>
        <p:txBody>
          <a:bodyPr wrap="none" lIns="0" tIns="0" rIns="0" bIns="0" rtlCol="0" anchor="t"/>
          <a:lstStyle/>
          <a:p>
            <a:pPr algn="l" indent="0" marL="0">
              <a:lnSpc>
                <a:spcPts val="5500"/>
              </a:lnSpc>
              <a:buNone/>
            </a:pPr>
            <a:r>
              <a:rPr lang="en-US" sz="4400" b="1" dirty="0">
                <a:solidFill>
                  <a:srgbClr val="FFFFFF"/>
                </a:solidFill>
                <a:latin typeface="Syne Bold" pitchFamily="34" charset="0"/>
                <a:ea typeface="Syne Bold" pitchFamily="34" charset="-122"/>
                <a:cs typeface="Syne Bold" pitchFamily="34" charset="-120"/>
              </a:rPr>
              <a:t>Conclusion : Bénéfices et Perspectives</a:t>
            </a:r>
            <a:endParaRPr lang="en-US" sz="4400" dirty="0"/>
          </a:p>
        </p:txBody>
      </p:sp>
      <p:pic>
        <p:nvPicPr>
          <p:cNvPr id="3" name="Image 0" descr="preencoded.png">    </p:cNvPr>
          <p:cNvPicPr>
            <a:picLocks noChangeAspect="1"/>
          </p:cNvPicPr>
          <p:nvPr/>
        </p:nvPicPr>
        <p:blipFill>
          <a:blip r:embed="rId1"/>
          <a:stretch>
            <a:fillRect/>
          </a:stretch>
        </p:blipFill>
        <p:spPr>
          <a:xfrm>
            <a:off x="3007638" y="2882860"/>
            <a:ext cx="2137529" cy="830580"/>
          </a:xfrm>
          <a:prstGeom prst="rect">
            <a:avLst/>
          </a:prstGeom>
        </p:spPr>
      </p:pic>
      <p:sp>
        <p:nvSpPr>
          <p:cNvPr id="4" name="Text 1"/>
          <p:cNvSpPr/>
          <p:nvPr/>
        </p:nvSpPr>
        <p:spPr>
          <a:xfrm>
            <a:off x="3907988" y="3176349"/>
            <a:ext cx="336590" cy="420767"/>
          </a:xfrm>
          <a:prstGeom prst="rect">
            <a:avLst/>
          </a:prstGeom>
          <a:noFill/>
          <a:ln/>
        </p:spPr>
        <p:txBody>
          <a:bodyPr wrap="none" lIns="0" tIns="0" rIns="0" bIns="0" rtlCol="0" anchor="t"/>
          <a:lstStyle/>
          <a:p>
            <a:pPr algn="ctr" indent="0" marL="0">
              <a:lnSpc>
                <a:spcPts val="4200"/>
              </a:lnSpc>
              <a:buNone/>
            </a:pPr>
            <a:r>
              <a:rPr lang="en-US" sz="2650" b="1" dirty="0">
                <a:solidFill>
                  <a:srgbClr val="D9E1FF"/>
                </a:solidFill>
                <a:latin typeface="Syne Bold" pitchFamily="34" charset="0"/>
                <a:ea typeface="Syne Bold" pitchFamily="34" charset="-122"/>
                <a:cs typeface="Syne Bold" pitchFamily="34" charset="-120"/>
              </a:rPr>
              <a:t>1</a:t>
            </a:r>
            <a:endParaRPr lang="en-US" sz="2650" dirty="0"/>
          </a:p>
        </p:txBody>
      </p:sp>
      <p:sp>
        <p:nvSpPr>
          <p:cNvPr id="5" name="Text 2"/>
          <p:cNvSpPr/>
          <p:nvPr/>
        </p:nvSpPr>
        <p:spPr>
          <a:xfrm>
            <a:off x="5384482" y="3122176"/>
            <a:ext cx="3691176" cy="351949"/>
          </a:xfrm>
          <a:prstGeom prst="rect">
            <a:avLst/>
          </a:prstGeom>
          <a:noFill/>
          <a:ln/>
        </p:spPr>
        <p:txBody>
          <a:bodyPr wrap="none" lIns="0" tIns="0" rIns="0" bIns="0" rtlCol="0" anchor="t"/>
          <a:lstStyle/>
          <a:p>
            <a:pPr algn="l" indent="0" marL="0">
              <a:lnSpc>
                <a:spcPts val="2750"/>
              </a:lnSpc>
              <a:buNone/>
            </a:pPr>
            <a:r>
              <a:rPr lang="en-US" sz="2200" b="1" dirty="0">
                <a:solidFill>
                  <a:srgbClr val="D9E1FF"/>
                </a:solidFill>
                <a:latin typeface="Syne Bold" pitchFamily="34" charset="0"/>
                <a:ea typeface="Syne Bold" pitchFamily="34" charset="-122"/>
                <a:cs typeface="Syne Bold" pitchFamily="34" charset="-120"/>
              </a:rPr>
              <a:t>Collaboration renforcée</a:t>
            </a:r>
            <a:endParaRPr lang="en-US" sz="2200" dirty="0"/>
          </a:p>
        </p:txBody>
      </p:sp>
      <p:sp>
        <p:nvSpPr>
          <p:cNvPr id="6" name="Shape 3"/>
          <p:cNvSpPr/>
          <p:nvPr/>
        </p:nvSpPr>
        <p:spPr>
          <a:xfrm>
            <a:off x="5204936" y="3728085"/>
            <a:ext cx="8527971" cy="15240"/>
          </a:xfrm>
          <a:prstGeom prst="roundRect">
            <a:avLst>
              <a:gd name="adj" fmla="val 235611"/>
            </a:avLst>
          </a:prstGeom>
          <a:solidFill>
            <a:srgbClr val="44426B"/>
          </a:solidFill>
          <a:ln/>
        </p:spPr>
      </p:sp>
      <p:pic>
        <p:nvPicPr>
          <p:cNvPr id="7" name="Image 1" descr="preencoded.png">    </p:cNvPr>
          <p:cNvPicPr>
            <a:picLocks noChangeAspect="1"/>
          </p:cNvPicPr>
          <p:nvPr/>
        </p:nvPicPr>
        <p:blipFill>
          <a:blip r:embed="rId2"/>
          <a:stretch>
            <a:fillRect/>
          </a:stretch>
        </p:blipFill>
        <p:spPr>
          <a:xfrm>
            <a:off x="1938814" y="3773210"/>
            <a:ext cx="4275058" cy="830580"/>
          </a:xfrm>
          <a:prstGeom prst="rect">
            <a:avLst/>
          </a:prstGeom>
        </p:spPr>
      </p:pic>
      <p:sp>
        <p:nvSpPr>
          <p:cNvPr id="8" name="Text 4"/>
          <p:cNvSpPr/>
          <p:nvPr/>
        </p:nvSpPr>
        <p:spPr>
          <a:xfrm>
            <a:off x="3907988" y="3978116"/>
            <a:ext cx="336590" cy="420767"/>
          </a:xfrm>
          <a:prstGeom prst="rect">
            <a:avLst/>
          </a:prstGeom>
          <a:noFill/>
          <a:ln/>
        </p:spPr>
        <p:txBody>
          <a:bodyPr wrap="none" lIns="0" tIns="0" rIns="0" bIns="0" rtlCol="0" anchor="t"/>
          <a:lstStyle/>
          <a:p>
            <a:pPr algn="ctr" indent="0" marL="0">
              <a:lnSpc>
                <a:spcPts val="4200"/>
              </a:lnSpc>
              <a:buNone/>
            </a:pPr>
            <a:r>
              <a:rPr lang="en-US" sz="2650" b="1" dirty="0">
                <a:solidFill>
                  <a:srgbClr val="D9E1FF"/>
                </a:solidFill>
                <a:latin typeface="Syne Bold" pitchFamily="34" charset="0"/>
                <a:ea typeface="Syne Bold" pitchFamily="34" charset="-122"/>
                <a:cs typeface="Syne Bold" pitchFamily="34" charset="-120"/>
              </a:rPr>
              <a:t>2</a:t>
            </a:r>
            <a:endParaRPr lang="en-US" sz="2650" dirty="0"/>
          </a:p>
        </p:txBody>
      </p:sp>
      <p:sp>
        <p:nvSpPr>
          <p:cNvPr id="9" name="Text 5"/>
          <p:cNvSpPr/>
          <p:nvPr/>
        </p:nvSpPr>
        <p:spPr>
          <a:xfrm>
            <a:off x="6453187" y="4012525"/>
            <a:ext cx="2277666" cy="351949"/>
          </a:xfrm>
          <a:prstGeom prst="rect">
            <a:avLst/>
          </a:prstGeom>
          <a:noFill/>
          <a:ln/>
        </p:spPr>
        <p:txBody>
          <a:bodyPr wrap="none" lIns="0" tIns="0" rIns="0" bIns="0" rtlCol="0" anchor="t"/>
          <a:lstStyle/>
          <a:p>
            <a:pPr algn="l" indent="0" marL="0">
              <a:lnSpc>
                <a:spcPts val="2750"/>
              </a:lnSpc>
              <a:buNone/>
            </a:pPr>
            <a:r>
              <a:rPr lang="en-US" sz="2200" b="1" dirty="0">
                <a:solidFill>
                  <a:srgbClr val="D9E1FF"/>
                </a:solidFill>
                <a:latin typeface="Syne Bold" pitchFamily="34" charset="0"/>
                <a:ea typeface="Syne Bold" pitchFamily="34" charset="-122"/>
                <a:cs typeface="Syne Bold" pitchFamily="34" charset="-120"/>
              </a:rPr>
              <a:t>Qualité accrue</a:t>
            </a:r>
            <a:endParaRPr lang="en-US" sz="2200" dirty="0"/>
          </a:p>
        </p:txBody>
      </p:sp>
      <p:sp>
        <p:nvSpPr>
          <p:cNvPr id="10" name="Shape 6"/>
          <p:cNvSpPr/>
          <p:nvPr/>
        </p:nvSpPr>
        <p:spPr>
          <a:xfrm>
            <a:off x="6273641" y="4618434"/>
            <a:ext cx="7459266" cy="15240"/>
          </a:xfrm>
          <a:prstGeom prst="roundRect">
            <a:avLst>
              <a:gd name="adj" fmla="val 235611"/>
            </a:avLst>
          </a:prstGeom>
          <a:solidFill>
            <a:srgbClr val="44426B"/>
          </a:solidFill>
          <a:ln/>
        </p:spPr>
      </p:sp>
      <p:pic>
        <p:nvPicPr>
          <p:cNvPr id="11" name="Image 2" descr="preencoded.png">    </p:cNvPr>
          <p:cNvPicPr>
            <a:picLocks noChangeAspect="1"/>
          </p:cNvPicPr>
          <p:nvPr/>
        </p:nvPicPr>
        <p:blipFill>
          <a:blip r:embed="rId3"/>
          <a:stretch>
            <a:fillRect/>
          </a:stretch>
        </p:blipFill>
        <p:spPr>
          <a:xfrm>
            <a:off x="870109" y="4663559"/>
            <a:ext cx="6412587" cy="830580"/>
          </a:xfrm>
          <a:prstGeom prst="rect">
            <a:avLst/>
          </a:prstGeom>
        </p:spPr>
      </p:pic>
      <p:sp>
        <p:nvSpPr>
          <p:cNvPr id="12" name="Text 7"/>
          <p:cNvSpPr/>
          <p:nvPr/>
        </p:nvSpPr>
        <p:spPr>
          <a:xfrm>
            <a:off x="3908107" y="4868466"/>
            <a:ext cx="336590" cy="420767"/>
          </a:xfrm>
          <a:prstGeom prst="rect">
            <a:avLst/>
          </a:prstGeom>
          <a:noFill/>
          <a:ln/>
        </p:spPr>
        <p:txBody>
          <a:bodyPr wrap="none" lIns="0" tIns="0" rIns="0" bIns="0" rtlCol="0" anchor="t"/>
          <a:lstStyle/>
          <a:p>
            <a:pPr algn="ctr" indent="0" marL="0">
              <a:lnSpc>
                <a:spcPts val="4200"/>
              </a:lnSpc>
              <a:buNone/>
            </a:pPr>
            <a:r>
              <a:rPr lang="en-US" sz="2650" b="1" dirty="0">
                <a:solidFill>
                  <a:srgbClr val="D9E1FF"/>
                </a:solidFill>
                <a:latin typeface="Syne Bold" pitchFamily="34" charset="0"/>
                <a:ea typeface="Syne Bold" pitchFamily="34" charset="-122"/>
                <a:cs typeface="Syne Bold" pitchFamily="34" charset="-120"/>
              </a:rPr>
              <a:t>3</a:t>
            </a:r>
            <a:endParaRPr lang="en-US" sz="2650" dirty="0"/>
          </a:p>
        </p:txBody>
      </p:sp>
      <p:sp>
        <p:nvSpPr>
          <p:cNvPr id="13" name="Text 8"/>
          <p:cNvSpPr/>
          <p:nvPr/>
        </p:nvSpPr>
        <p:spPr>
          <a:xfrm>
            <a:off x="7522012" y="4902875"/>
            <a:ext cx="2258258" cy="351949"/>
          </a:xfrm>
          <a:prstGeom prst="rect">
            <a:avLst/>
          </a:prstGeom>
          <a:noFill/>
          <a:ln/>
        </p:spPr>
        <p:txBody>
          <a:bodyPr wrap="none" lIns="0" tIns="0" rIns="0" bIns="0" rtlCol="0" anchor="t"/>
          <a:lstStyle/>
          <a:p>
            <a:pPr algn="l" indent="0" marL="0">
              <a:lnSpc>
                <a:spcPts val="2750"/>
              </a:lnSpc>
              <a:buNone/>
            </a:pPr>
            <a:r>
              <a:rPr lang="en-US" sz="2200" b="1" dirty="0">
                <a:solidFill>
                  <a:srgbClr val="D9E1FF"/>
                </a:solidFill>
                <a:latin typeface="Syne Bold" pitchFamily="34" charset="0"/>
                <a:ea typeface="Syne Bold" pitchFamily="34" charset="-122"/>
                <a:cs typeface="Syne Bold" pitchFamily="34" charset="-120"/>
              </a:rPr>
              <a:t>Gain de temps</a:t>
            </a:r>
            <a:endParaRPr lang="en-US" sz="2200" dirty="0"/>
          </a:p>
        </p:txBody>
      </p:sp>
      <p:sp>
        <p:nvSpPr>
          <p:cNvPr id="14" name="Text 9"/>
          <p:cNvSpPr/>
          <p:nvPr/>
        </p:nvSpPr>
        <p:spPr>
          <a:xfrm>
            <a:off x="837724" y="5763339"/>
            <a:ext cx="12954952" cy="766048"/>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Arimo" pitchFamily="34" charset="0"/>
                <a:ea typeface="Arimo" pitchFamily="34" charset="-122"/>
                <a:cs typeface="Arimo" pitchFamily="34" charset="-120"/>
              </a:rPr>
              <a:t>Ce workflow apporte de nombreux bénéfices. Il renforce la collaboration et améliore la qualité. De plus, il permet un gain de temps significatif. Les prochaines étapes incluent l'automatisation de la traduction et la création de MOOCs.</a:t>
            </a:r>
            <a:endParaRPr lang="en-US" sz="18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1758791"/>
            <a:ext cx="11202591" cy="704017"/>
          </a:xfrm>
          <a:prstGeom prst="rect">
            <a:avLst/>
          </a:prstGeom>
          <a:noFill/>
          <a:ln/>
        </p:spPr>
        <p:txBody>
          <a:bodyPr wrap="none" lIns="0" tIns="0" rIns="0" bIns="0" rtlCol="0" anchor="t"/>
          <a:lstStyle/>
          <a:p>
            <a:pPr algn="l" indent="0" marL="0">
              <a:lnSpc>
                <a:spcPts val="5500"/>
              </a:lnSpc>
              <a:buNone/>
            </a:pPr>
            <a:r>
              <a:rPr lang="en-US" sz="4400" b="1" dirty="0">
                <a:solidFill>
                  <a:srgbClr val="FFFFFF"/>
                </a:solidFill>
                <a:latin typeface="Syne Bold" pitchFamily="34" charset="0"/>
                <a:ea typeface="Syne Bold" pitchFamily="34" charset="-122"/>
                <a:cs typeface="Syne Bold" pitchFamily="34" charset="-120"/>
              </a:rPr>
              <a:t>Pourquoi un Workflow Collaboratif ?</a:t>
            </a:r>
            <a:endParaRPr lang="en-US" sz="4400" dirty="0"/>
          </a:p>
        </p:txBody>
      </p:sp>
      <p:sp>
        <p:nvSpPr>
          <p:cNvPr id="3" name="Text 1"/>
          <p:cNvSpPr/>
          <p:nvPr/>
        </p:nvSpPr>
        <p:spPr>
          <a:xfrm>
            <a:off x="837724" y="3061097"/>
            <a:ext cx="2816185" cy="351949"/>
          </a:xfrm>
          <a:prstGeom prst="rect">
            <a:avLst/>
          </a:prstGeom>
          <a:noFill/>
          <a:ln/>
        </p:spPr>
        <p:txBody>
          <a:bodyPr wrap="none" lIns="0" tIns="0" rIns="0" bIns="0" rtlCol="0" anchor="t"/>
          <a:lstStyle/>
          <a:p>
            <a:pPr algn="l" indent="0" marL="0">
              <a:lnSpc>
                <a:spcPts val="2750"/>
              </a:lnSpc>
              <a:buNone/>
            </a:pPr>
            <a:r>
              <a:rPr lang="en-US" sz="2200" b="1" dirty="0">
                <a:solidFill>
                  <a:srgbClr val="FFFFFF"/>
                </a:solidFill>
                <a:latin typeface="Syne Bold" pitchFamily="34" charset="0"/>
                <a:ea typeface="Syne Bold" pitchFamily="34" charset="-122"/>
                <a:cs typeface="Syne Bold" pitchFamily="34" charset="-120"/>
              </a:rPr>
              <a:t>Défis actuels</a:t>
            </a:r>
            <a:endParaRPr lang="en-US" sz="2200" dirty="0"/>
          </a:p>
        </p:txBody>
      </p:sp>
      <p:sp>
        <p:nvSpPr>
          <p:cNvPr id="4" name="Text 2"/>
          <p:cNvSpPr/>
          <p:nvPr/>
        </p:nvSpPr>
        <p:spPr>
          <a:xfrm>
            <a:off x="837724" y="3652361"/>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D9E1FF"/>
                </a:solidFill>
                <a:latin typeface="Arimo" pitchFamily="34" charset="0"/>
                <a:ea typeface="Arimo" pitchFamily="34" charset="-122"/>
                <a:cs typeface="Arimo" pitchFamily="34" charset="-120"/>
              </a:rPr>
              <a:t>Ressources disparates</a:t>
            </a:r>
            <a:endParaRPr lang="en-US" sz="1850" dirty="0"/>
          </a:p>
        </p:txBody>
      </p:sp>
      <p:sp>
        <p:nvSpPr>
          <p:cNvPr id="5" name="Text 3"/>
          <p:cNvSpPr/>
          <p:nvPr/>
        </p:nvSpPr>
        <p:spPr>
          <a:xfrm>
            <a:off x="837724" y="4119086"/>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D9E1FF"/>
                </a:solidFill>
                <a:latin typeface="Arimo" pitchFamily="34" charset="0"/>
                <a:ea typeface="Arimo" pitchFamily="34" charset="-122"/>
                <a:cs typeface="Arimo" pitchFamily="34" charset="-120"/>
              </a:rPr>
              <a:t>Manque d'uniformité</a:t>
            </a:r>
            <a:endParaRPr lang="en-US" sz="1850" dirty="0"/>
          </a:p>
        </p:txBody>
      </p:sp>
      <p:sp>
        <p:nvSpPr>
          <p:cNvPr id="6" name="Text 4"/>
          <p:cNvSpPr/>
          <p:nvPr/>
        </p:nvSpPr>
        <p:spPr>
          <a:xfrm>
            <a:off x="7614761" y="3061097"/>
            <a:ext cx="2816185" cy="351949"/>
          </a:xfrm>
          <a:prstGeom prst="rect">
            <a:avLst/>
          </a:prstGeom>
          <a:noFill/>
          <a:ln/>
        </p:spPr>
        <p:txBody>
          <a:bodyPr wrap="none" lIns="0" tIns="0" rIns="0" bIns="0" rtlCol="0" anchor="t"/>
          <a:lstStyle/>
          <a:p>
            <a:pPr algn="l" indent="0" marL="0">
              <a:lnSpc>
                <a:spcPts val="2750"/>
              </a:lnSpc>
              <a:buNone/>
            </a:pPr>
            <a:r>
              <a:rPr lang="en-US" sz="2200" b="1" dirty="0">
                <a:solidFill>
                  <a:srgbClr val="FFFFFF"/>
                </a:solidFill>
                <a:latin typeface="Syne Bold" pitchFamily="34" charset="0"/>
                <a:ea typeface="Syne Bold" pitchFamily="34" charset="-122"/>
                <a:cs typeface="Syne Bold" pitchFamily="34" charset="-120"/>
              </a:rPr>
              <a:t>Avantages</a:t>
            </a:r>
            <a:endParaRPr lang="en-US" sz="2200" dirty="0"/>
          </a:p>
        </p:txBody>
      </p:sp>
      <p:sp>
        <p:nvSpPr>
          <p:cNvPr id="7" name="Text 5"/>
          <p:cNvSpPr/>
          <p:nvPr/>
        </p:nvSpPr>
        <p:spPr>
          <a:xfrm>
            <a:off x="7614761" y="3652361"/>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D9E1FF"/>
                </a:solidFill>
                <a:latin typeface="Arimo" pitchFamily="34" charset="0"/>
                <a:ea typeface="Arimo" pitchFamily="34" charset="-122"/>
                <a:cs typeface="Arimo" pitchFamily="34" charset="-120"/>
              </a:rPr>
              <a:t>Qualité accrue</a:t>
            </a:r>
            <a:endParaRPr lang="en-US" sz="1850" dirty="0"/>
          </a:p>
        </p:txBody>
      </p:sp>
      <p:sp>
        <p:nvSpPr>
          <p:cNvPr id="8" name="Text 6"/>
          <p:cNvSpPr/>
          <p:nvPr/>
        </p:nvSpPr>
        <p:spPr>
          <a:xfrm>
            <a:off x="7614761" y="4119086"/>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D9E1FF"/>
                </a:solidFill>
                <a:latin typeface="Arimo" pitchFamily="34" charset="0"/>
                <a:ea typeface="Arimo" pitchFamily="34" charset="-122"/>
                <a:cs typeface="Arimo" pitchFamily="34" charset="-120"/>
              </a:rPr>
              <a:t>Cohérence pédagogique</a:t>
            </a:r>
            <a:endParaRPr lang="en-US" sz="1850" dirty="0"/>
          </a:p>
        </p:txBody>
      </p:sp>
      <p:sp>
        <p:nvSpPr>
          <p:cNvPr id="9" name="Text 7"/>
          <p:cNvSpPr/>
          <p:nvPr/>
        </p:nvSpPr>
        <p:spPr>
          <a:xfrm>
            <a:off x="7614761" y="4585811"/>
            <a:ext cx="6185535" cy="383024"/>
          </a:xfrm>
          <a:prstGeom prst="rect">
            <a:avLst/>
          </a:prstGeom>
          <a:noFill/>
          <a:ln/>
        </p:spPr>
        <p:txBody>
          <a:bodyPr wrap="none" lIns="0" tIns="0" rIns="0" bIns="0" rtlCol="0" anchor="t"/>
          <a:lstStyle/>
          <a:p>
            <a:pPr algn="l" marL="342900" indent="-342900">
              <a:lnSpc>
                <a:spcPts val="3000"/>
              </a:lnSpc>
              <a:buSzPct val="100000"/>
              <a:buChar char="•"/>
            </a:pPr>
            <a:r>
              <a:rPr lang="en-US" sz="1850" dirty="0">
                <a:solidFill>
                  <a:srgbClr val="D9E1FF"/>
                </a:solidFill>
                <a:latin typeface="Arimo" pitchFamily="34" charset="0"/>
                <a:ea typeface="Arimo" pitchFamily="34" charset="-122"/>
                <a:cs typeface="Arimo" pitchFamily="34" charset="-120"/>
              </a:rPr>
              <a:t>Gain de temps</a:t>
            </a:r>
            <a:endParaRPr lang="en-US" sz="1850" dirty="0"/>
          </a:p>
        </p:txBody>
      </p:sp>
      <p:sp>
        <p:nvSpPr>
          <p:cNvPr id="10" name="Text 8"/>
          <p:cNvSpPr/>
          <p:nvPr/>
        </p:nvSpPr>
        <p:spPr>
          <a:xfrm>
            <a:off x="837724" y="5321737"/>
            <a:ext cx="12954952" cy="1149072"/>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Arimo" pitchFamily="34" charset="0"/>
                <a:ea typeface="Arimo" pitchFamily="34" charset="-122"/>
                <a:cs typeface="Arimo" pitchFamily="34" charset="-120"/>
              </a:rPr>
              <a:t>Un workflow collaboratif surmonte les défis actuels. Il assure une qualité accrue et une cohérence pédagogique. Cela permet de gagner du temps et de réduire les efforts redondants. L'uniformisation des supports de cours sur React Native est un exemple concret.</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49761"/>
          </a:xfrm>
          <a:prstGeom prst="rect">
            <a:avLst/>
          </a:prstGeom>
        </p:spPr>
      </p:pic>
      <p:sp>
        <p:nvSpPr>
          <p:cNvPr id="3" name="Text 0"/>
          <p:cNvSpPr/>
          <p:nvPr/>
        </p:nvSpPr>
        <p:spPr>
          <a:xfrm>
            <a:off x="797838" y="3476625"/>
            <a:ext cx="13034724" cy="1340882"/>
          </a:xfrm>
          <a:prstGeom prst="rect">
            <a:avLst/>
          </a:prstGeom>
          <a:noFill/>
          <a:ln/>
        </p:spPr>
        <p:txBody>
          <a:bodyPr wrap="square" lIns="0" tIns="0" rIns="0" bIns="0" rtlCol="0" anchor="t"/>
          <a:lstStyle/>
          <a:p>
            <a:pPr algn="l" indent="0" marL="0">
              <a:lnSpc>
                <a:spcPts val="5250"/>
              </a:lnSpc>
              <a:buNone/>
            </a:pPr>
            <a:r>
              <a:rPr lang="en-US" sz="4200" b="1" dirty="0">
                <a:solidFill>
                  <a:srgbClr val="FFFFFF"/>
                </a:solidFill>
                <a:latin typeface="Syne Bold" pitchFamily="34" charset="0"/>
                <a:ea typeface="Syne Bold" pitchFamily="34" charset="-122"/>
                <a:cs typeface="Syne Bold" pitchFamily="34" charset="-120"/>
              </a:rPr>
              <a:t>Étape 1 : Définition des Objectifs et des Rôles</a:t>
            </a:r>
            <a:endParaRPr lang="en-US" sz="4200" dirty="0"/>
          </a:p>
        </p:txBody>
      </p:sp>
      <p:sp>
        <p:nvSpPr>
          <p:cNvPr id="4" name="Shape 1"/>
          <p:cNvSpPr/>
          <p:nvPr/>
        </p:nvSpPr>
        <p:spPr>
          <a:xfrm>
            <a:off x="797838" y="5415915"/>
            <a:ext cx="512921" cy="512921"/>
          </a:xfrm>
          <a:prstGeom prst="roundRect">
            <a:avLst>
              <a:gd name="adj" fmla="val 6667"/>
            </a:avLst>
          </a:prstGeom>
          <a:solidFill>
            <a:srgbClr val="2B2952"/>
          </a:solidFill>
          <a:ln/>
        </p:spPr>
      </p:sp>
      <p:sp>
        <p:nvSpPr>
          <p:cNvPr id="5" name="Text 2"/>
          <p:cNvSpPr/>
          <p:nvPr/>
        </p:nvSpPr>
        <p:spPr>
          <a:xfrm>
            <a:off x="893385" y="5471220"/>
            <a:ext cx="321826" cy="402312"/>
          </a:xfrm>
          <a:prstGeom prst="rect">
            <a:avLst/>
          </a:prstGeom>
          <a:noFill/>
          <a:ln/>
        </p:spPr>
        <p:txBody>
          <a:bodyPr wrap="none" lIns="0" tIns="0" rIns="0" bIns="0" rtlCol="0" anchor="t"/>
          <a:lstStyle/>
          <a:p>
            <a:pPr algn="ctr" indent="0" marL="0">
              <a:lnSpc>
                <a:spcPts val="2500"/>
              </a:lnSpc>
              <a:buNone/>
            </a:pPr>
            <a:r>
              <a:rPr lang="en-US" sz="2500" b="1" dirty="0">
                <a:solidFill>
                  <a:srgbClr val="D9E1FF"/>
                </a:solidFill>
                <a:latin typeface="Syne Bold" pitchFamily="34" charset="0"/>
                <a:ea typeface="Syne Bold" pitchFamily="34" charset="-122"/>
                <a:cs typeface="Syne Bold" pitchFamily="34" charset="-120"/>
              </a:rPr>
              <a:t>1</a:t>
            </a:r>
            <a:endParaRPr lang="en-US" sz="2500" dirty="0"/>
          </a:p>
        </p:txBody>
      </p:sp>
      <p:sp>
        <p:nvSpPr>
          <p:cNvPr id="6" name="Text 3"/>
          <p:cNvSpPr/>
          <p:nvPr/>
        </p:nvSpPr>
        <p:spPr>
          <a:xfrm>
            <a:off x="1538645" y="5415915"/>
            <a:ext cx="3452217" cy="670560"/>
          </a:xfrm>
          <a:prstGeom prst="rect">
            <a:avLst/>
          </a:prstGeom>
          <a:noFill/>
          <a:ln/>
        </p:spPr>
        <p:txBody>
          <a:bodyPr wrap="square" lIns="0" tIns="0" rIns="0" bIns="0" rtlCol="0" anchor="t"/>
          <a:lstStyle/>
          <a:p>
            <a:pPr algn="l" indent="0" marL="0">
              <a:lnSpc>
                <a:spcPts val="2600"/>
              </a:lnSpc>
              <a:buNone/>
            </a:pPr>
            <a:r>
              <a:rPr lang="en-US" sz="2100" b="1" dirty="0">
                <a:solidFill>
                  <a:srgbClr val="D9E1FF"/>
                </a:solidFill>
                <a:latin typeface="Syne Bold" pitchFamily="34" charset="0"/>
                <a:ea typeface="Syne Bold" pitchFamily="34" charset="-122"/>
                <a:cs typeface="Syne Bold" pitchFamily="34" charset="-120"/>
              </a:rPr>
              <a:t>Objectifs d'apprentissage</a:t>
            </a:r>
            <a:endParaRPr lang="en-US" sz="2100" dirty="0"/>
          </a:p>
        </p:txBody>
      </p:sp>
      <p:sp>
        <p:nvSpPr>
          <p:cNvPr id="7" name="Text 4"/>
          <p:cNvSpPr/>
          <p:nvPr/>
        </p:nvSpPr>
        <p:spPr>
          <a:xfrm>
            <a:off x="1538645" y="6223159"/>
            <a:ext cx="3452217" cy="364808"/>
          </a:xfrm>
          <a:prstGeom prst="rect">
            <a:avLst/>
          </a:prstGeom>
          <a:noFill/>
          <a:ln/>
        </p:spPr>
        <p:txBody>
          <a:bodyPr wrap="none" lIns="0" tIns="0" rIns="0" bIns="0" rtlCol="0" anchor="t"/>
          <a:lstStyle/>
          <a:p>
            <a:pPr algn="l" indent="0" marL="0">
              <a:lnSpc>
                <a:spcPts val="2850"/>
              </a:lnSpc>
              <a:buNone/>
            </a:pPr>
            <a:r>
              <a:rPr lang="en-US" sz="1750" dirty="0">
                <a:solidFill>
                  <a:srgbClr val="D9E1FF"/>
                </a:solidFill>
                <a:latin typeface="Arimo" pitchFamily="34" charset="0"/>
                <a:ea typeface="Arimo" pitchFamily="34" charset="-122"/>
                <a:cs typeface="Arimo" pitchFamily="34" charset="-120"/>
              </a:rPr>
              <a:t>Clarifier les objectifs du cours.</a:t>
            </a:r>
            <a:endParaRPr lang="en-US" sz="1750" dirty="0"/>
          </a:p>
        </p:txBody>
      </p:sp>
      <p:sp>
        <p:nvSpPr>
          <p:cNvPr id="8" name="Shape 5"/>
          <p:cNvSpPr/>
          <p:nvPr/>
        </p:nvSpPr>
        <p:spPr>
          <a:xfrm>
            <a:off x="5218748" y="5415915"/>
            <a:ext cx="512921" cy="512921"/>
          </a:xfrm>
          <a:prstGeom prst="roundRect">
            <a:avLst>
              <a:gd name="adj" fmla="val 6667"/>
            </a:avLst>
          </a:prstGeom>
          <a:solidFill>
            <a:srgbClr val="2B2952"/>
          </a:solidFill>
          <a:ln/>
        </p:spPr>
      </p:sp>
      <p:sp>
        <p:nvSpPr>
          <p:cNvPr id="9" name="Text 6"/>
          <p:cNvSpPr/>
          <p:nvPr/>
        </p:nvSpPr>
        <p:spPr>
          <a:xfrm>
            <a:off x="5314295" y="5471220"/>
            <a:ext cx="321826" cy="402312"/>
          </a:xfrm>
          <a:prstGeom prst="rect">
            <a:avLst/>
          </a:prstGeom>
          <a:noFill/>
          <a:ln/>
        </p:spPr>
        <p:txBody>
          <a:bodyPr wrap="none" lIns="0" tIns="0" rIns="0" bIns="0" rtlCol="0" anchor="t"/>
          <a:lstStyle/>
          <a:p>
            <a:pPr algn="ctr" indent="0" marL="0">
              <a:lnSpc>
                <a:spcPts val="2500"/>
              </a:lnSpc>
              <a:buNone/>
            </a:pPr>
            <a:r>
              <a:rPr lang="en-US" sz="2500" b="1" dirty="0">
                <a:solidFill>
                  <a:srgbClr val="D9E1FF"/>
                </a:solidFill>
                <a:latin typeface="Syne Bold" pitchFamily="34" charset="0"/>
                <a:ea typeface="Syne Bold" pitchFamily="34" charset="-122"/>
                <a:cs typeface="Syne Bold" pitchFamily="34" charset="-120"/>
              </a:rPr>
              <a:t>2</a:t>
            </a:r>
            <a:endParaRPr lang="en-US" sz="2500" dirty="0"/>
          </a:p>
        </p:txBody>
      </p:sp>
      <p:sp>
        <p:nvSpPr>
          <p:cNvPr id="10" name="Text 7"/>
          <p:cNvSpPr/>
          <p:nvPr/>
        </p:nvSpPr>
        <p:spPr>
          <a:xfrm>
            <a:off x="5959554" y="5415915"/>
            <a:ext cx="2789634" cy="335280"/>
          </a:xfrm>
          <a:prstGeom prst="rect">
            <a:avLst/>
          </a:prstGeom>
          <a:noFill/>
          <a:ln/>
        </p:spPr>
        <p:txBody>
          <a:bodyPr wrap="none" lIns="0" tIns="0" rIns="0" bIns="0" rtlCol="0" anchor="t"/>
          <a:lstStyle/>
          <a:p>
            <a:pPr algn="l" indent="0" marL="0">
              <a:lnSpc>
                <a:spcPts val="2600"/>
              </a:lnSpc>
              <a:buNone/>
            </a:pPr>
            <a:r>
              <a:rPr lang="en-US" sz="2100" b="1" dirty="0">
                <a:solidFill>
                  <a:srgbClr val="D9E1FF"/>
                </a:solidFill>
                <a:latin typeface="Syne Bold" pitchFamily="34" charset="0"/>
                <a:ea typeface="Syne Bold" pitchFamily="34" charset="-122"/>
                <a:cs typeface="Syne Bold" pitchFamily="34" charset="-120"/>
              </a:rPr>
              <a:t>Ressources à créer</a:t>
            </a:r>
            <a:endParaRPr lang="en-US" sz="2100" dirty="0"/>
          </a:p>
        </p:txBody>
      </p:sp>
      <p:sp>
        <p:nvSpPr>
          <p:cNvPr id="11" name="Text 8"/>
          <p:cNvSpPr/>
          <p:nvPr/>
        </p:nvSpPr>
        <p:spPr>
          <a:xfrm>
            <a:off x="5959554" y="5887879"/>
            <a:ext cx="3452217" cy="729615"/>
          </a:xfrm>
          <a:prstGeom prst="rect">
            <a:avLst/>
          </a:prstGeom>
          <a:noFill/>
          <a:ln/>
        </p:spPr>
        <p:txBody>
          <a:bodyPr wrap="square" lIns="0" tIns="0" rIns="0" bIns="0" rtlCol="0" anchor="t"/>
          <a:lstStyle/>
          <a:p>
            <a:pPr algn="l" indent="0" marL="0">
              <a:lnSpc>
                <a:spcPts val="2850"/>
              </a:lnSpc>
              <a:buNone/>
            </a:pPr>
            <a:r>
              <a:rPr lang="en-US" sz="1750" dirty="0">
                <a:solidFill>
                  <a:srgbClr val="D9E1FF"/>
                </a:solidFill>
                <a:latin typeface="Arimo" pitchFamily="34" charset="0"/>
                <a:ea typeface="Arimo" pitchFamily="34" charset="-122"/>
                <a:cs typeface="Arimo" pitchFamily="34" charset="-120"/>
              </a:rPr>
              <a:t>Identifier les ressources nécessaires.</a:t>
            </a:r>
            <a:endParaRPr lang="en-US" sz="1750" dirty="0"/>
          </a:p>
        </p:txBody>
      </p:sp>
      <p:sp>
        <p:nvSpPr>
          <p:cNvPr id="12" name="Shape 9"/>
          <p:cNvSpPr/>
          <p:nvPr/>
        </p:nvSpPr>
        <p:spPr>
          <a:xfrm>
            <a:off x="9639657" y="5415915"/>
            <a:ext cx="512921" cy="512921"/>
          </a:xfrm>
          <a:prstGeom prst="roundRect">
            <a:avLst>
              <a:gd name="adj" fmla="val 6667"/>
            </a:avLst>
          </a:prstGeom>
          <a:solidFill>
            <a:srgbClr val="2B2952"/>
          </a:solidFill>
          <a:ln/>
        </p:spPr>
      </p:sp>
      <p:sp>
        <p:nvSpPr>
          <p:cNvPr id="13" name="Text 10"/>
          <p:cNvSpPr/>
          <p:nvPr/>
        </p:nvSpPr>
        <p:spPr>
          <a:xfrm>
            <a:off x="9735205" y="5471220"/>
            <a:ext cx="321826" cy="402312"/>
          </a:xfrm>
          <a:prstGeom prst="rect">
            <a:avLst/>
          </a:prstGeom>
          <a:noFill/>
          <a:ln/>
        </p:spPr>
        <p:txBody>
          <a:bodyPr wrap="none" lIns="0" tIns="0" rIns="0" bIns="0" rtlCol="0" anchor="t"/>
          <a:lstStyle/>
          <a:p>
            <a:pPr algn="ctr" indent="0" marL="0">
              <a:lnSpc>
                <a:spcPts val="2500"/>
              </a:lnSpc>
              <a:buNone/>
            </a:pPr>
            <a:r>
              <a:rPr lang="en-US" sz="2500" b="1" dirty="0">
                <a:solidFill>
                  <a:srgbClr val="D9E1FF"/>
                </a:solidFill>
                <a:latin typeface="Syne Bold" pitchFamily="34" charset="0"/>
                <a:ea typeface="Syne Bold" pitchFamily="34" charset="-122"/>
                <a:cs typeface="Syne Bold" pitchFamily="34" charset="-120"/>
              </a:rPr>
              <a:t>3</a:t>
            </a:r>
            <a:endParaRPr lang="en-US" sz="2500" dirty="0"/>
          </a:p>
        </p:txBody>
      </p:sp>
      <p:sp>
        <p:nvSpPr>
          <p:cNvPr id="14" name="Text 11"/>
          <p:cNvSpPr/>
          <p:nvPr/>
        </p:nvSpPr>
        <p:spPr>
          <a:xfrm>
            <a:off x="10380464" y="5415915"/>
            <a:ext cx="2926199" cy="335280"/>
          </a:xfrm>
          <a:prstGeom prst="rect">
            <a:avLst/>
          </a:prstGeom>
          <a:noFill/>
          <a:ln/>
        </p:spPr>
        <p:txBody>
          <a:bodyPr wrap="none" lIns="0" tIns="0" rIns="0" bIns="0" rtlCol="0" anchor="t"/>
          <a:lstStyle/>
          <a:p>
            <a:pPr algn="l" indent="0" marL="0">
              <a:lnSpc>
                <a:spcPts val="2600"/>
              </a:lnSpc>
              <a:buNone/>
            </a:pPr>
            <a:r>
              <a:rPr lang="en-US" sz="2100" b="1" dirty="0">
                <a:solidFill>
                  <a:srgbClr val="D9E1FF"/>
                </a:solidFill>
                <a:latin typeface="Syne Bold" pitchFamily="34" charset="0"/>
                <a:ea typeface="Syne Bold" pitchFamily="34" charset="-122"/>
                <a:cs typeface="Syne Bold" pitchFamily="34" charset="-120"/>
              </a:rPr>
              <a:t>Attribution des rôles</a:t>
            </a:r>
            <a:endParaRPr lang="en-US" sz="2100" dirty="0"/>
          </a:p>
        </p:txBody>
      </p:sp>
      <p:sp>
        <p:nvSpPr>
          <p:cNvPr id="15" name="Text 12"/>
          <p:cNvSpPr/>
          <p:nvPr/>
        </p:nvSpPr>
        <p:spPr>
          <a:xfrm>
            <a:off x="10380464" y="5887879"/>
            <a:ext cx="3452217" cy="729615"/>
          </a:xfrm>
          <a:prstGeom prst="rect">
            <a:avLst/>
          </a:prstGeom>
          <a:noFill/>
          <a:ln/>
        </p:spPr>
        <p:txBody>
          <a:bodyPr wrap="square" lIns="0" tIns="0" rIns="0" bIns="0" rtlCol="0" anchor="t"/>
          <a:lstStyle/>
          <a:p>
            <a:pPr algn="l" indent="0" marL="0">
              <a:lnSpc>
                <a:spcPts val="2850"/>
              </a:lnSpc>
              <a:buNone/>
            </a:pPr>
            <a:r>
              <a:rPr lang="en-US" sz="1750" dirty="0">
                <a:solidFill>
                  <a:srgbClr val="D9E1FF"/>
                </a:solidFill>
                <a:latin typeface="Arimo" pitchFamily="34" charset="0"/>
                <a:ea typeface="Arimo" pitchFamily="34" charset="-122"/>
                <a:cs typeface="Arimo" pitchFamily="34" charset="-120"/>
              </a:rPr>
              <a:t>Définir les responsabilités de chacun.</a:t>
            </a:r>
            <a:endParaRPr lang="en-US" sz="1750" dirty="0"/>
          </a:p>
        </p:txBody>
      </p:sp>
      <p:sp>
        <p:nvSpPr>
          <p:cNvPr id="16" name="Text 13"/>
          <p:cNvSpPr/>
          <p:nvPr/>
        </p:nvSpPr>
        <p:spPr>
          <a:xfrm>
            <a:off x="797838" y="6873954"/>
            <a:ext cx="13034724" cy="729615"/>
          </a:xfrm>
          <a:prstGeom prst="rect">
            <a:avLst/>
          </a:prstGeom>
          <a:noFill/>
          <a:ln/>
        </p:spPr>
        <p:txBody>
          <a:bodyPr wrap="square" lIns="0" tIns="0" rIns="0" bIns="0" rtlCol="0" anchor="t"/>
          <a:lstStyle/>
          <a:p>
            <a:pPr algn="l" indent="0" marL="0">
              <a:lnSpc>
                <a:spcPts val="2850"/>
              </a:lnSpc>
              <a:buNone/>
            </a:pPr>
            <a:r>
              <a:rPr lang="en-US" sz="1750" dirty="0">
                <a:solidFill>
                  <a:srgbClr val="D9E1FF"/>
                </a:solidFill>
                <a:latin typeface="Arimo" pitchFamily="34" charset="0"/>
                <a:ea typeface="Arimo" pitchFamily="34" charset="-122"/>
                <a:cs typeface="Arimo" pitchFamily="34" charset="-120"/>
              </a:rPr>
              <a:t>Cette étape clé consiste à clarifier les objectifs. Il faut identifier les ressources à créer et attribuer les rôles. Par exemple, Prof. Dupont responsable des tutos Android, Prof. Martin des exos iOS.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1577697"/>
            <a:ext cx="7468553" cy="1408033"/>
          </a:xfrm>
          <a:prstGeom prst="rect">
            <a:avLst/>
          </a:prstGeom>
          <a:noFill/>
          <a:ln/>
        </p:spPr>
        <p:txBody>
          <a:bodyPr wrap="square" lIns="0" tIns="0" rIns="0" bIns="0" rtlCol="0" anchor="t"/>
          <a:lstStyle/>
          <a:p>
            <a:pPr algn="l" indent="0" marL="0">
              <a:lnSpc>
                <a:spcPts val="5500"/>
              </a:lnSpc>
              <a:buNone/>
            </a:pPr>
            <a:r>
              <a:rPr lang="en-US" sz="4400" b="1" dirty="0">
                <a:solidFill>
                  <a:srgbClr val="FFFFFF"/>
                </a:solidFill>
                <a:latin typeface="Syne Bold" pitchFamily="34" charset="0"/>
                <a:ea typeface="Syne Bold" pitchFamily="34" charset="-122"/>
                <a:cs typeface="Syne Bold" pitchFamily="34" charset="-120"/>
              </a:rPr>
              <a:t>Étape 2 : Choix des Outils IA et DevOps</a:t>
            </a:r>
            <a:endParaRPr lang="en-US" sz="4400" dirty="0"/>
          </a:p>
        </p:txBody>
      </p:sp>
      <p:pic>
        <p:nvPicPr>
          <p:cNvPr id="4" name="Image 1" descr="preencoded.png">    </p:cNvPr>
          <p:cNvPicPr>
            <a:picLocks noChangeAspect="1"/>
          </p:cNvPicPr>
          <p:nvPr/>
        </p:nvPicPr>
        <p:blipFill>
          <a:blip r:embed="rId2"/>
          <a:stretch>
            <a:fillRect/>
          </a:stretch>
        </p:blipFill>
        <p:spPr>
          <a:xfrm>
            <a:off x="6324124" y="3344704"/>
            <a:ext cx="562451" cy="562451"/>
          </a:xfrm>
          <a:prstGeom prst="rect">
            <a:avLst/>
          </a:prstGeom>
        </p:spPr>
      </p:pic>
      <p:sp>
        <p:nvSpPr>
          <p:cNvPr id="5" name="Text 1"/>
          <p:cNvSpPr/>
          <p:nvPr/>
        </p:nvSpPr>
        <p:spPr>
          <a:xfrm>
            <a:off x="6324124" y="4146471"/>
            <a:ext cx="2250162" cy="351949"/>
          </a:xfrm>
          <a:prstGeom prst="rect">
            <a:avLst/>
          </a:prstGeom>
          <a:noFill/>
          <a:ln/>
        </p:spPr>
        <p:txBody>
          <a:bodyPr wrap="none" lIns="0" tIns="0" rIns="0" bIns="0" rtlCol="0" anchor="t"/>
          <a:lstStyle/>
          <a:p>
            <a:pPr algn="l" indent="0" marL="0">
              <a:lnSpc>
                <a:spcPts val="2750"/>
              </a:lnSpc>
              <a:buNone/>
            </a:pPr>
            <a:r>
              <a:rPr lang="en-US" sz="2200" b="1" dirty="0">
                <a:solidFill>
                  <a:srgbClr val="D9E1FF"/>
                </a:solidFill>
                <a:latin typeface="Syne Bold" pitchFamily="34" charset="0"/>
                <a:ea typeface="Syne Bold" pitchFamily="34" charset="-122"/>
                <a:cs typeface="Syne Bold" pitchFamily="34" charset="-120"/>
              </a:rPr>
              <a:t>Outils IA</a:t>
            </a:r>
            <a:endParaRPr lang="en-US" sz="2200" dirty="0"/>
          </a:p>
        </p:txBody>
      </p:sp>
      <p:pic>
        <p:nvPicPr>
          <p:cNvPr id="6" name="Image 2" descr="preencoded.png">    </p:cNvPr>
          <p:cNvPicPr>
            <a:picLocks noChangeAspect="1"/>
          </p:cNvPicPr>
          <p:nvPr/>
        </p:nvPicPr>
        <p:blipFill>
          <a:blip r:embed="rId3"/>
          <a:stretch>
            <a:fillRect/>
          </a:stretch>
        </p:blipFill>
        <p:spPr>
          <a:xfrm>
            <a:off x="8933259" y="3344704"/>
            <a:ext cx="562451" cy="562451"/>
          </a:xfrm>
          <a:prstGeom prst="rect">
            <a:avLst/>
          </a:prstGeom>
        </p:spPr>
      </p:pic>
      <p:sp>
        <p:nvSpPr>
          <p:cNvPr id="7" name="Text 2"/>
          <p:cNvSpPr/>
          <p:nvPr/>
        </p:nvSpPr>
        <p:spPr>
          <a:xfrm>
            <a:off x="8933259" y="4146471"/>
            <a:ext cx="2250162" cy="351949"/>
          </a:xfrm>
          <a:prstGeom prst="rect">
            <a:avLst/>
          </a:prstGeom>
          <a:noFill/>
          <a:ln/>
        </p:spPr>
        <p:txBody>
          <a:bodyPr wrap="none" lIns="0" tIns="0" rIns="0" bIns="0" rtlCol="0" anchor="t"/>
          <a:lstStyle/>
          <a:p>
            <a:pPr algn="l" indent="0" marL="0">
              <a:lnSpc>
                <a:spcPts val="2750"/>
              </a:lnSpc>
              <a:buNone/>
            </a:pPr>
            <a:r>
              <a:rPr lang="en-US" sz="2200" b="1" dirty="0">
                <a:solidFill>
                  <a:srgbClr val="D9E1FF"/>
                </a:solidFill>
                <a:latin typeface="Syne Bold" pitchFamily="34" charset="0"/>
                <a:ea typeface="Syne Bold" pitchFamily="34" charset="-122"/>
                <a:cs typeface="Syne Bold" pitchFamily="34" charset="-120"/>
              </a:rPr>
              <a:t>Outils DevOps</a:t>
            </a:r>
            <a:endParaRPr lang="en-US" sz="2200" dirty="0"/>
          </a:p>
        </p:txBody>
      </p:sp>
      <p:pic>
        <p:nvPicPr>
          <p:cNvPr id="8" name="Image 3" descr="preencoded.png">    </p:cNvPr>
          <p:cNvPicPr>
            <a:picLocks noChangeAspect="1"/>
          </p:cNvPicPr>
          <p:nvPr/>
        </p:nvPicPr>
        <p:blipFill>
          <a:blip r:embed="rId4"/>
          <a:stretch>
            <a:fillRect/>
          </a:stretch>
        </p:blipFill>
        <p:spPr>
          <a:xfrm>
            <a:off x="11542395" y="3344704"/>
            <a:ext cx="562570" cy="562570"/>
          </a:xfrm>
          <a:prstGeom prst="rect">
            <a:avLst/>
          </a:prstGeom>
        </p:spPr>
      </p:pic>
      <p:sp>
        <p:nvSpPr>
          <p:cNvPr id="9" name="Text 3"/>
          <p:cNvSpPr/>
          <p:nvPr/>
        </p:nvSpPr>
        <p:spPr>
          <a:xfrm>
            <a:off x="11542395" y="4146590"/>
            <a:ext cx="2250281" cy="703898"/>
          </a:xfrm>
          <a:prstGeom prst="rect">
            <a:avLst/>
          </a:prstGeom>
          <a:noFill/>
          <a:ln/>
        </p:spPr>
        <p:txBody>
          <a:bodyPr wrap="square" lIns="0" tIns="0" rIns="0" bIns="0" rtlCol="0" anchor="t"/>
          <a:lstStyle/>
          <a:p>
            <a:pPr algn="l" indent="0" marL="0">
              <a:lnSpc>
                <a:spcPts val="2750"/>
              </a:lnSpc>
              <a:buNone/>
            </a:pPr>
            <a:r>
              <a:rPr lang="en-US" sz="2200" b="1" dirty="0">
                <a:solidFill>
                  <a:srgbClr val="D9E1FF"/>
                </a:solidFill>
                <a:latin typeface="Syne Bold" pitchFamily="34" charset="0"/>
                <a:ea typeface="Syne Bold" pitchFamily="34" charset="-122"/>
                <a:cs typeface="Syne Bold" pitchFamily="34" charset="-120"/>
              </a:rPr>
              <a:t>Plateforme collaborative</a:t>
            </a:r>
            <a:endParaRPr lang="en-US" sz="2200" dirty="0"/>
          </a:p>
        </p:txBody>
      </p:sp>
      <p:sp>
        <p:nvSpPr>
          <p:cNvPr id="10" name="Text 4"/>
          <p:cNvSpPr/>
          <p:nvPr/>
        </p:nvSpPr>
        <p:spPr>
          <a:xfrm>
            <a:off x="6324124" y="5119687"/>
            <a:ext cx="7468553" cy="1532096"/>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Arimo" pitchFamily="34" charset="0"/>
                <a:ea typeface="Arimo" pitchFamily="34" charset="-122"/>
                <a:cs typeface="Arimo" pitchFamily="34" charset="-120"/>
              </a:rPr>
              <a:t>Il est essentiel de choisir les bons outils. Les outils IA incluent GPT-3 et BERT. Les outils DevOps comprennent Git et Jenkins. Google Workspace facilite la collaboration. Copilot peut générer des fragments de code.</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1096685"/>
            <a:ext cx="12954952" cy="1408033"/>
          </a:xfrm>
          <a:prstGeom prst="rect">
            <a:avLst/>
          </a:prstGeom>
          <a:noFill/>
          <a:ln/>
        </p:spPr>
        <p:txBody>
          <a:bodyPr wrap="square" lIns="0" tIns="0" rIns="0" bIns="0" rtlCol="0" anchor="t"/>
          <a:lstStyle/>
          <a:p>
            <a:pPr algn="l" indent="0" marL="0">
              <a:lnSpc>
                <a:spcPts val="5500"/>
              </a:lnSpc>
              <a:buNone/>
            </a:pPr>
            <a:r>
              <a:rPr lang="en-US" sz="4400" b="1" dirty="0">
                <a:solidFill>
                  <a:srgbClr val="FFFFFF"/>
                </a:solidFill>
                <a:latin typeface="Syne Bold" pitchFamily="34" charset="0"/>
                <a:ea typeface="Syne Bold" pitchFamily="34" charset="-122"/>
                <a:cs typeface="Syne Bold" pitchFamily="34" charset="-120"/>
              </a:rPr>
              <a:t>Étape 3 : Création du Référentiel de Ressources</a:t>
            </a:r>
            <a:endParaRPr lang="en-US" sz="4400" dirty="0"/>
          </a:p>
        </p:txBody>
      </p:sp>
      <p:sp>
        <p:nvSpPr>
          <p:cNvPr id="3" name="Shape 1"/>
          <p:cNvSpPr/>
          <p:nvPr/>
        </p:nvSpPr>
        <p:spPr>
          <a:xfrm>
            <a:off x="837724" y="2983468"/>
            <a:ext cx="2159079" cy="830580"/>
          </a:xfrm>
          <a:prstGeom prst="roundRect">
            <a:avLst>
              <a:gd name="adj" fmla="val 4323"/>
            </a:avLst>
          </a:prstGeom>
          <a:solidFill>
            <a:srgbClr val="2B2952"/>
          </a:solidFill>
          <a:ln/>
        </p:spPr>
      </p:sp>
      <p:sp>
        <p:nvSpPr>
          <p:cNvPr id="4" name="Text 2"/>
          <p:cNvSpPr/>
          <p:nvPr/>
        </p:nvSpPr>
        <p:spPr>
          <a:xfrm>
            <a:off x="1748909" y="3188375"/>
            <a:ext cx="336590" cy="420767"/>
          </a:xfrm>
          <a:prstGeom prst="rect">
            <a:avLst/>
          </a:prstGeom>
          <a:noFill/>
          <a:ln/>
        </p:spPr>
        <p:txBody>
          <a:bodyPr wrap="none" lIns="0" tIns="0" rIns="0" bIns="0" rtlCol="0" anchor="t"/>
          <a:lstStyle/>
          <a:p>
            <a:pPr algn="ctr" indent="0" marL="0">
              <a:lnSpc>
                <a:spcPts val="4200"/>
              </a:lnSpc>
              <a:buNone/>
            </a:pPr>
            <a:r>
              <a:rPr lang="en-US" sz="2650" b="1" dirty="0">
                <a:solidFill>
                  <a:srgbClr val="D9E1FF"/>
                </a:solidFill>
                <a:latin typeface="Syne Bold" pitchFamily="34" charset="0"/>
                <a:ea typeface="Syne Bold" pitchFamily="34" charset="-122"/>
                <a:cs typeface="Syne Bold" pitchFamily="34" charset="-120"/>
              </a:rPr>
              <a:t>1</a:t>
            </a:r>
            <a:endParaRPr lang="en-US" sz="2650" dirty="0"/>
          </a:p>
        </p:txBody>
      </p:sp>
      <p:sp>
        <p:nvSpPr>
          <p:cNvPr id="5" name="Text 3"/>
          <p:cNvSpPr/>
          <p:nvPr/>
        </p:nvSpPr>
        <p:spPr>
          <a:xfrm>
            <a:off x="3236119" y="3222784"/>
            <a:ext cx="3559493" cy="351949"/>
          </a:xfrm>
          <a:prstGeom prst="rect">
            <a:avLst/>
          </a:prstGeom>
          <a:noFill/>
          <a:ln/>
        </p:spPr>
        <p:txBody>
          <a:bodyPr wrap="none" lIns="0" tIns="0" rIns="0" bIns="0" rtlCol="0" anchor="t"/>
          <a:lstStyle/>
          <a:p>
            <a:pPr algn="l" indent="0" marL="0">
              <a:lnSpc>
                <a:spcPts val="2750"/>
              </a:lnSpc>
              <a:buNone/>
            </a:pPr>
            <a:r>
              <a:rPr lang="en-US" sz="2200" b="1" dirty="0">
                <a:solidFill>
                  <a:srgbClr val="D9E1FF"/>
                </a:solidFill>
                <a:latin typeface="Syne Bold" pitchFamily="34" charset="0"/>
                <a:ea typeface="Syne Bold" pitchFamily="34" charset="-122"/>
                <a:cs typeface="Syne Bold" pitchFamily="34" charset="-120"/>
              </a:rPr>
              <a:t>Structure du référentiel</a:t>
            </a:r>
            <a:endParaRPr lang="en-US" sz="2200" dirty="0"/>
          </a:p>
        </p:txBody>
      </p:sp>
      <p:sp>
        <p:nvSpPr>
          <p:cNvPr id="6" name="Shape 4"/>
          <p:cNvSpPr/>
          <p:nvPr/>
        </p:nvSpPr>
        <p:spPr>
          <a:xfrm>
            <a:off x="3116461" y="3798808"/>
            <a:ext cx="10556558" cy="15240"/>
          </a:xfrm>
          <a:prstGeom prst="roundRect">
            <a:avLst>
              <a:gd name="adj" fmla="val 235611"/>
            </a:avLst>
          </a:prstGeom>
          <a:solidFill>
            <a:srgbClr val="44426B"/>
          </a:solidFill>
          <a:ln/>
        </p:spPr>
      </p:sp>
      <p:sp>
        <p:nvSpPr>
          <p:cNvPr id="7" name="Shape 5"/>
          <p:cNvSpPr/>
          <p:nvPr/>
        </p:nvSpPr>
        <p:spPr>
          <a:xfrm>
            <a:off x="837724" y="3933706"/>
            <a:ext cx="4318278" cy="830580"/>
          </a:xfrm>
          <a:prstGeom prst="roundRect">
            <a:avLst>
              <a:gd name="adj" fmla="val 4323"/>
            </a:avLst>
          </a:prstGeom>
          <a:solidFill>
            <a:srgbClr val="2B2952"/>
          </a:solidFill>
          <a:ln/>
        </p:spPr>
      </p:sp>
      <p:sp>
        <p:nvSpPr>
          <p:cNvPr id="8" name="Text 6"/>
          <p:cNvSpPr/>
          <p:nvPr/>
        </p:nvSpPr>
        <p:spPr>
          <a:xfrm>
            <a:off x="2828568" y="4138613"/>
            <a:ext cx="336590" cy="420767"/>
          </a:xfrm>
          <a:prstGeom prst="rect">
            <a:avLst/>
          </a:prstGeom>
          <a:noFill/>
          <a:ln/>
        </p:spPr>
        <p:txBody>
          <a:bodyPr wrap="none" lIns="0" tIns="0" rIns="0" bIns="0" rtlCol="0" anchor="t"/>
          <a:lstStyle/>
          <a:p>
            <a:pPr algn="ctr" indent="0" marL="0">
              <a:lnSpc>
                <a:spcPts val="4200"/>
              </a:lnSpc>
              <a:buNone/>
            </a:pPr>
            <a:r>
              <a:rPr lang="en-US" sz="2650" b="1" dirty="0">
                <a:solidFill>
                  <a:srgbClr val="D9E1FF"/>
                </a:solidFill>
                <a:latin typeface="Syne Bold" pitchFamily="34" charset="0"/>
                <a:ea typeface="Syne Bold" pitchFamily="34" charset="-122"/>
                <a:cs typeface="Syne Bold" pitchFamily="34" charset="-120"/>
              </a:rPr>
              <a:t>2</a:t>
            </a:r>
            <a:endParaRPr lang="en-US" sz="2650" dirty="0"/>
          </a:p>
        </p:txBody>
      </p:sp>
      <p:sp>
        <p:nvSpPr>
          <p:cNvPr id="9" name="Text 7"/>
          <p:cNvSpPr/>
          <p:nvPr/>
        </p:nvSpPr>
        <p:spPr>
          <a:xfrm>
            <a:off x="5395317" y="4173022"/>
            <a:ext cx="4089440" cy="351949"/>
          </a:xfrm>
          <a:prstGeom prst="rect">
            <a:avLst/>
          </a:prstGeom>
          <a:noFill/>
          <a:ln/>
        </p:spPr>
        <p:txBody>
          <a:bodyPr wrap="none" lIns="0" tIns="0" rIns="0" bIns="0" rtlCol="0" anchor="t"/>
          <a:lstStyle/>
          <a:p>
            <a:pPr algn="l" indent="0" marL="0">
              <a:lnSpc>
                <a:spcPts val="2750"/>
              </a:lnSpc>
              <a:buNone/>
            </a:pPr>
            <a:r>
              <a:rPr lang="en-US" sz="2200" b="1" dirty="0">
                <a:solidFill>
                  <a:srgbClr val="D9E1FF"/>
                </a:solidFill>
                <a:latin typeface="Syne Bold" pitchFamily="34" charset="0"/>
                <a:ea typeface="Syne Bold" pitchFamily="34" charset="-122"/>
                <a:cs typeface="Syne Bold" pitchFamily="34" charset="-120"/>
              </a:rPr>
              <a:t>Conventions de nommage</a:t>
            </a:r>
            <a:endParaRPr lang="en-US" sz="2200" dirty="0"/>
          </a:p>
        </p:txBody>
      </p:sp>
      <p:sp>
        <p:nvSpPr>
          <p:cNvPr id="10" name="Shape 8"/>
          <p:cNvSpPr/>
          <p:nvPr/>
        </p:nvSpPr>
        <p:spPr>
          <a:xfrm>
            <a:off x="5275659" y="4749046"/>
            <a:ext cx="8397359" cy="15240"/>
          </a:xfrm>
          <a:prstGeom prst="roundRect">
            <a:avLst>
              <a:gd name="adj" fmla="val 235611"/>
            </a:avLst>
          </a:prstGeom>
          <a:solidFill>
            <a:srgbClr val="44426B"/>
          </a:solidFill>
          <a:ln/>
        </p:spPr>
      </p:sp>
      <p:sp>
        <p:nvSpPr>
          <p:cNvPr id="11" name="Shape 9"/>
          <p:cNvSpPr/>
          <p:nvPr/>
        </p:nvSpPr>
        <p:spPr>
          <a:xfrm>
            <a:off x="837724" y="4883944"/>
            <a:ext cx="6477476" cy="830580"/>
          </a:xfrm>
          <a:prstGeom prst="roundRect">
            <a:avLst>
              <a:gd name="adj" fmla="val 4323"/>
            </a:avLst>
          </a:prstGeom>
          <a:solidFill>
            <a:srgbClr val="2B2952"/>
          </a:solidFill>
          <a:ln/>
        </p:spPr>
      </p:sp>
      <p:sp>
        <p:nvSpPr>
          <p:cNvPr id="12" name="Text 10"/>
          <p:cNvSpPr/>
          <p:nvPr/>
        </p:nvSpPr>
        <p:spPr>
          <a:xfrm>
            <a:off x="3908107" y="5088850"/>
            <a:ext cx="336590" cy="420767"/>
          </a:xfrm>
          <a:prstGeom prst="rect">
            <a:avLst/>
          </a:prstGeom>
          <a:noFill/>
          <a:ln/>
        </p:spPr>
        <p:txBody>
          <a:bodyPr wrap="none" lIns="0" tIns="0" rIns="0" bIns="0" rtlCol="0" anchor="t"/>
          <a:lstStyle/>
          <a:p>
            <a:pPr algn="ctr" indent="0" marL="0">
              <a:lnSpc>
                <a:spcPts val="4200"/>
              </a:lnSpc>
              <a:buNone/>
            </a:pPr>
            <a:r>
              <a:rPr lang="en-US" sz="2650" b="1" dirty="0">
                <a:solidFill>
                  <a:srgbClr val="D9E1FF"/>
                </a:solidFill>
                <a:latin typeface="Syne Bold" pitchFamily="34" charset="0"/>
                <a:ea typeface="Syne Bold" pitchFamily="34" charset="-122"/>
                <a:cs typeface="Syne Bold" pitchFamily="34" charset="-120"/>
              </a:rPr>
              <a:t>3</a:t>
            </a:r>
            <a:endParaRPr lang="en-US" sz="2650" dirty="0"/>
          </a:p>
        </p:txBody>
      </p:sp>
      <p:sp>
        <p:nvSpPr>
          <p:cNvPr id="13" name="Text 11"/>
          <p:cNvSpPr/>
          <p:nvPr/>
        </p:nvSpPr>
        <p:spPr>
          <a:xfrm>
            <a:off x="7554516" y="5123259"/>
            <a:ext cx="3650099" cy="351949"/>
          </a:xfrm>
          <a:prstGeom prst="rect">
            <a:avLst/>
          </a:prstGeom>
          <a:noFill/>
          <a:ln/>
        </p:spPr>
        <p:txBody>
          <a:bodyPr wrap="none" lIns="0" tIns="0" rIns="0" bIns="0" rtlCol="0" anchor="t"/>
          <a:lstStyle/>
          <a:p>
            <a:pPr algn="l" indent="0" marL="0">
              <a:lnSpc>
                <a:spcPts val="2750"/>
              </a:lnSpc>
              <a:buNone/>
            </a:pPr>
            <a:r>
              <a:rPr lang="en-US" sz="2200" b="1" dirty="0">
                <a:solidFill>
                  <a:srgbClr val="D9E1FF"/>
                </a:solidFill>
                <a:latin typeface="Syne Bold" pitchFamily="34" charset="0"/>
                <a:ea typeface="Syne Bold" pitchFamily="34" charset="-122"/>
                <a:cs typeface="Syne Bold" pitchFamily="34" charset="-120"/>
              </a:rPr>
              <a:t>Modèles de documents</a:t>
            </a:r>
            <a:endParaRPr lang="en-US" sz="2200" dirty="0"/>
          </a:p>
        </p:txBody>
      </p:sp>
      <p:sp>
        <p:nvSpPr>
          <p:cNvPr id="14" name="Text 12"/>
          <p:cNvSpPr/>
          <p:nvPr/>
        </p:nvSpPr>
        <p:spPr>
          <a:xfrm>
            <a:off x="837724" y="5983724"/>
            <a:ext cx="12954952" cy="1149072"/>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Arimo" pitchFamily="34" charset="0"/>
                <a:ea typeface="Arimo" pitchFamily="34" charset="-122"/>
                <a:cs typeface="Arimo" pitchFamily="34" charset="-120"/>
              </a:rPr>
              <a:t>Le référentiel doit être bien structuré. Définir les dossiers par module et les types de ressources. Les conventions de nommage des fichiers doivent être claires. Utilisez des modèles de documents pour assurer l'uniformité. Un dépôt Git centralisé est idéal.</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3904" y="592336"/>
            <a:ext cx="13122593" cy="1267063"/>
          </a:xfrm>
          <a:prstGeom prst="rect">
            <a:avLst/>
          </a:prstGeom>
          <a:noFill/>
          <a:ln/>
        </p:spPr>
        <p:txBody>
          <a:bodyPr wrap="square" lIns="0" tIns="0" rIns="0" bIns="0" rtlCol="0" anchor="t"/>
          <a:lstStyle/>
          <a:p>
            <a:pPr algn="l" indent="0" marL="0">
              <a:lnSpc>
                <a:spcPts val="4950"/>
              </a:lnSpc>
              <a:buNone/>
            </a:pPr>
            <a:r>
              <a:rPr lang="en-US" sz="3950" b="1" dirty="0">
                <a:solidFill>
                  <a:srgbClr val="FFFFFF"/>
                </a:solidFill>
                <a:latin typeface="Syne Bold" pitchFamily="34" charset="0"/>
                <a:ea typeface="Syne Bold" pitchFamily="34" charset="-122"/>
                <a:cs typeface="Syne Bold" pitchFamily="34" charset="-120"/>
              </a:rPr>
              <a:t>Étape 4 : Intégration Continue et Tests Automatisés</a:t>
            </a:r>
            <a:endParaRPr lang="en-US" sz="3950" dirty="0"/>
          </a:p>
        </p:txBody>
      </p:sp>
      <p:sp>
        <p:nvSpPr>
          <p:cNvPr id="3" name="Text 1"/>
          <p:cNvSpPr/>
          <p:nvPr/>
        </p:nvSpPr>
        <p:spPr>
          <a:xfrm>
            <a:off x="753904" y="4269819"/>
            <a:ext cx="3834051" cy="633413"/>
          </a:xfrm>
          <a:prstGeom prst="rect">
            <a:avLst/>
          </a:prstGeom>
          <a:noFill/>
          <a:ln/>
        </p:spPr>
        <p:txBody>
          <a:bodyPr wrap="square" lIns="0" tIns="0" rIns="0" bIns="0" rtlCol="0" anchor="t"/>
          <a:lstStyle/>
          <a:p>
            <a:pPr algn="r" indent="0" marL="0">
              <a:lnSpc>
                <a:spcPts val="2450"/>
              </a:lnSpc>
              <a:buNone/>
            </a:pPr>
            <a:r>
              <a:rPr lang="en-US" sz="1950" b="1" dirty="0">
                <a:solidFill>
                  <a:srgbClr val="D9E1FF"/>
                </a:solidFill>
                <a:latin typeface="Syne Bold" pitchFamily="34" charset="0"/>
                <a:ea typeface="Syne Bold" pitchFamily="34" charset="-122"/>
                <a:cs typeface="Syne Bold" pitchFamily="34" charset="-120"/>
              </a:rPr>
              <a:t>Configuration de pipelines CI/CD</a:t>
            </a:r>
            <a:endParaRPr lang="en-US" sz="1950" dirty="0"/>
          </a:p>
        </p:txBody>
      </p:sp>
      <p:pic>
        <p:nvPicPr>
          <p:cNvPr id="4" name="Image 0" descr="preencoded.png">    </p:cNvPr>
          <p:cNvPicPr>
            <a:picLocks noChangeAspect="1"/>
          </p:cNvPicPr>
          <p:nvPr/>
        </p:nvPicPr>
        <p:blipFill>
          <a:blip r:embed="rId1"/>
          <a:stretch>
            <a:fillRect/>
          </a:stretch>
        </p:blipFill>
        <p:spPr>
          <a:xfrm>
            <a:off x="5018723" y="2290167"/>
            <a:ext cx="4592836" cy="4592836"/>
          </a:xfrm>
          <a:prstGeom prst="rect">
            <a:avLst/>
          </a:prstGeom>
        </p:spPr>
      </p:pic>
      <p:sp>
        <p:nvSpPr>
          <p:cNvPr id="5" name="Text 2"/>
          <p:cNvSpPr/>
          <p:nvPr/>
        </p:nvSpPr>
        <p:spPr>
          <a:xfrm>
            <a:off x="5570458" y="4108728"/>
            <a:ext cx="322183" cy="402788"/>
          </a:xfrm>
          <a:prstGeom prst="rect">
            <a:avLst/>
          </a:prstGeom>
          <a:noFill/>
          <a:ln/>
        </p:spPr>
        <p:txBody>
          <a:bodyPr wrap="none" lIns="0" tIns="0" rIns="0" bIns="0" rtlCol="0" anchor="t"/>
          <a:lstStyle/>
          <a:p>
            <a:pPr algn="l" indent="0" marL="0">
              <a:lnSpc>
                <a:spcPts val="4050"/>
              </a:lnSpc>
              <a:buNone/>
            </a:pPr>
            <a:r>
              <a:rPr lang="en-US" sz="2500" b="1" dirty="0">
                <a:solidFill>
                  <a:srgbClr val="D9E1FF"/>
                </a:solidFill>
                <a:latin typeface="Syne Bold" pitchFamily="34" charset="0"/>
                <a:ea typeface="Syne Bold" pitchFamily="34" charset="-122"/>
                <a:cs typeface="Syne Bold" pitchFamily="34" charset="-120"/>
              </a:rPr>
              <a:t>1</a:t>
            </a:r>
            <a:endParaRPr lang="en-US" sz="2500" dirty="0"/>
          </a:p>
        </p:txBody>
      </p:sp>
      <p:sp>
        <p:nvSpPr>
          <p:cNvPr id="6" name="Text 3"/>
          <p:cNvSpPr/>
          <p:nvPr/>
        </p:nvSpPr>
        <p:spPr>
          <a:xfrm>
            <a:off x="9934575" y="3199209"/>
            <a:ext cx="2540556" cy="316706"/>
          </a:xfrm>
          <a:prstGeom prst="rect">
            <a:avLst/>
          </a:prstGeom>
          <a:noFill/>
          <a:ln/>
        </p:spPr>
        <p:txBody>
          <a:bodyPr wrap="none" lIns="0" tIns="0" rIns="0" bIns="0" rtlCol="0" anchor="t"/>
          <a:lstStyle/>
          <a:p>
            <a:pPr algn="l" indent="0" marL="0">
              <a:lnSpc>
                <a:spcPts val="2450"/>
              </a:lnSpc>
              <a:buNone/>
            </a:pPr>
            <a:r>
              <a:rPr lang="en-US" sz="1950" b="1" dirty="0">
                <a:solidFill>
                  <a:srgbClr val="D9E1FF"/>
                </a:solidFill>
                <a:latin typeface="Syne Bold" pitchFamily="34" charset="0"/>
                <a:ea typeface="Syne Bold" pitchFamily="34" charset="-122"/>
                <a:cs typeface="Syne Bold" pitchFamily="34" charset="-120"/>
              </a:rPr>
              <a:t>Tests automatisés</a:t>
            </a:r>
            <a:endParaRPr lang="en-US" sz="1950" dirty="0"/>
          </a:p>
        </p:txBody>
      </p:sp>
      <p:pic>
        <p:nvPicPr>
          <p:cNvPr id="7" name="Image 1" descr="preencoded.png">    </p:cNvPr>
          <p:cNvPicPr>
            <a:picLocks noChangeAspect="1"/>
          </p:cNvPicPr>
          <p:nvPr/>
        </p:nvPicPr>
        <p:blipFill>
          <a:blip r:embed="rId2"/>
          <a:stretch>
            <a:fillRect/>
          </a:stretch>
        </p:blipFill>
        <p:spPr>
          <a:xfrm>
            <a:off x="5018723" y="2290167"/>
            <a:ext cx="4592836" cy="4592836"/>
          </a:xfrm>
          <a:prstGeom prst="rect">
            <a:avLst/>
          </a:prstGeom>
        </p:spPr>
      </p:pic>
      <p:sp>
        <p:nvSpPr>
          <p:cNvPr id="8" name="Text 4"/>
          <p:cNvSpPr/>
          <p:nvPr/>
        </p:nvSpPr>
        <p:spPr>
          <a:xfrm>
            <a:off x="8185071" y="3151823"/>
            <a:ext cx="322183" cy="402788"/>
          </a:xfrm>
          <a:prstGeom prst="rect">
            <a:avLst/>
          </a:prstGeom>
          <a:noFill/>
          <a:ln/>
        </p:spPr>
        <p:txBody>
          <a:bodyPr wrap="none" lIns="0" tIns="0" rIns="0" bIns="0" rtlCol="0" anchor="t"/>
          <a:lstStyle/>
          <a:p>
            <a:pPr algn="l" indent="0" marL="0">
              <a:lnSpc>
                <a:spcPts val="4050"/>
              </a:lnSpc>
              <a:buNone/>
            </a:pPr>
            <a:r>
              <a:rPr lang="en-US" sz="2500" b="1" dirty="0">
                <a:solidFill>
                  <a:srgbClr val="D9E1FF"/>
                </a:solidFill>
                <a:latin typeface="Syne Bold" pitchFamily="34" charset="0"/>
                <a:ea typeface="Syne Bold" pitchFamily="34" charset="-122"/>
                <a:cs typeface="Syne Bold" pitchFamily="34" charset="-120"/>
              </a:rPr>
              <a:t>2</a:t>
            </a:r>
            <a:endParaRPr lang="en-US" sz="2500" dirty="0"/>
          </a:p>
        </p:txBody>
      </p:sp>
      <p:sp>
        <p:nvSpPr>
          <p:cNvPr id="9" name="Text 5"/>
          <p:cNvSpPr/>
          <p:nvPr/>
        </p:nvSpPr>
        <p:spPr>
          <a:xfrm>
            <a:off x="9934575" y="5657136"/>
            <a:ext cx="2534126" cy="316706"/>
          </a:xfrm>
          <a:prstGeom prst="rect">
            <a:avLst/>
          </a:prstGeom>
          <a:noFill/>
          <a:ln/>
        </p:spPr>
        <p:txBody>
          <a:bodyPr wrap="none" lIns="0" tIns="0" rIns="0" bIns="0" rtlCol="0" anchor="t"/>
          <a:lstStyle/>
          <a:p>
            <a:pPr algn="l" indent="0" marL="0">
              <a:lnSpc>
                <a:spcPts val="2450"/>
              </a:lnSpc>
              <a:buNone/>
            </a:pPr>
            <a:r>
              <a:rPr lang="en-US" sz="1950" b="1" dirty="0">
                <a:solidFill>
                  <a:srgbClr val="D9E1FF"/>
                </a:solidFill>
                <a:latin typeface="Syne Bold" pitchFamily="34" charset="0"/>
                <a:ea typeface="Syne Bold" pitchFamily="34" charset="-122"/>
                <a:cs typeface="Syne Bold" pitchFamily="34" charset="-120"/>
              </a:rPr>
              <a:t>Notifications</a:t>
            </a:r>
            <a:endParaRPr lang="en-US" sz="1950" dirty="0"/>
          </a:p>
        </p:txBody>
      </p:sp>
      <p:pic>
        <p:nvPicPr>
          <p:cNvPr id="10" name="Image 2" descr="preencoded.png">    </p:cNvPr>
          <p:cNvPicPr>
            <a:picLocks noChangeAspect="1"/>
          </p:cNvPicPr>
          <p:nvPr/>
        </p:nvPicPr>
        <p:blipFill>
          <a:blip r:embed="rId3"/>
          <a:stretch>
            <a:fillRect/>
          </a:stretch>
        </p:blipFill>
        <p:spPr>
          <a:xfrm>
            <a:off x="5018723" y="2290167"/>
            <a:ext cx="4592836" cy="4592836"/>
          </a:xfrm>
          <a:prstGeom prst="rect">
            <a:avLst/>
          </a:prstGeom>
        </p:spPr>
      </p:pic>
      <p:sp>
        <p:nvSpPr>
          <p:cNvPr id="11" name="Text 6"/>
          <p:cNvSpPr/>
          <p:nvPr/>
        </p:nvSpPr>
        <p:spPr>
          <a:xfrm>
            <a:off x="7706439" y="5894665"/>
            <a:ext cx="322183" cy="402788"/>
          </a:xfrm>
          <a:prstGeom prst="rect">
            <a:avLst/>
          </a:prstGeom>
          <a:noFill/>
          <a:ln/>
        </p:spPr>
        <p:txBody>
          <a:bodyPr wrap="none" lIns="0" tIns="0" rIns="0" bIns="0" rtlCol="0" anchor="t"/>
          <a:lstStyle/>
          <a:p>
            <a:pPr algn="l" indent="0" marL="0">
              <a:lnSpc>
                <a:spcPts val="4050"/>
              </a:lnSpc>
              <a:buNone/>
            </a:pPr>
            <a:r>
              <a:rPr lang="en-US" sz="2500" b="1" dirty="0">
                <a:solidFill>
                  <a:srgbClr val="D9E1FF"/>
                </a:solidFill>
                <a:latin typeface="Syne Bold" pitchFamily="34" charset="0"/>
                <a:ea typeface="Syne Bold" pitchFamily="34" charset="-122"/>
                <a:cs typeface="Syne Bold" pitchFamily="34" charset="-120"/>
              </a:rPr>
              <a:t>3</a:t>
            </a:r>
            <a:endParaRPr lang="en-US" sz="2500" dirty="0"/>
          </a:p>
        </p:txBody>
      </p:sp>
      <p:sp>
        <p:nvSpPr>
          <p:cNvPr id="12" name="Text 7"/>
          <p:cNvSpPr/>
          <p:nvPr/>
        </p:nvSpPr>
        <p:spPr>
          <a:xfrm>
            <a:off x="753904" y="7125295"/>
            <a:ext cx="13122593" cy="689134"/>
          </a:xfrm>
          <a:prstGeom prst="rect">
            <a:avLst/>
          </a:prstGeom>
          <a:noFill/>
          <a:ln/>
        </p:spPr>
        <p:txBody>
          <a:bodyPr wrap="square" lIns="0" tIns="0" rIns="0" bIns="0" rtlCol="0" anchor="t"/>
          <a:lstStyle/>
          <a:p>
            <a:pPr algn="l" indent="0" marL="0">
              <a:lnSpc>
                <a:spcPts val="2700"/>
              </a:lnSpc>
              <a:buNone/>
            </a:pPr>
            <a:r>
              <a:rPr lang="en-US" sz="1650" dirty="0">
                <a:solidFill>
                  <a:srgbClr val="D9E1FF"/>
                </a:solidFill>
                <a:latin typeface="Arimo" pitchFamily="34" charset="0"/>
                <a:ea typeface="Arimo" pitchFamily="34" charset="-122"/>
                <a:cs typeface="Arimo" pitchFamily="34" charset="-120"/>
              </a:rPr>
              <a:t>Configurez des pipelines CI/CD pour valider les modifications. Automatisez les tests des exemples de code et des exercices. Mettez en place des notifications en cas d'erreurs. Jenkins vérifie que le code compile et que les tests unitaires passent.</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298859"/>
          </a:xfrm>
          <a:prstGeom prst="rect">
            <a:avLst/>
          </a:prstGeom>
        </p:spPr>
      </p:pic>
      <p:sp>
        <p:nvSpPr>
          <p:cNvPr id="3" name="Text 0"/>
          <p:cNvSpPr/>
          <p:nvPr/>
        </p:nvSpPr>
        <p:spPr>
          <a:xfrm>
            <a:off x="643652" y="2804517"/>
            <a:ext cx="11550134" cy="540782"/>
          </a:xfrm>
          <a:prstGeom prst="rect">
            <a:avLst/>
          </a:prstGeom>
          <a:noFill/>
          <a:ln/>
        </p:spPr>
        <p:txBody>
          <a:bodyPr wrap="none" lIns="0" tIns="0" rIns="0" bIns="0" rtlCol="0" anchor="t"/>
          <a:lstStyle/>
          <a:p>
            <a:pPr algn="l" indent="0" marL="0">
              <a:lnSpc>
                <a:spcPts val="4250"/>
              </a:lnSpc>
              <a:buNone/>
            </a:pPr>
            <a:r>
              <a:rPr lang="en-US" sz="3400" b="1" dirty="0">
                <a:solidFill>
                  <a:srgbClr val="FFFFFF"/>
                </a:solidFill>
                <a:latin typeface="Syne Bold" pitchFamily="34" charset="0"/>
                <a:ea typeface="Syne Bold" pitchFamily="34" charset="-122"/>
                <a:cs typeface="Syne Bold" pitchFamily="34" charset="-120"/>
              </a:rPr>
              <a:t>Étape 5 : Processus de Relecture et de Validation</a:t>
            </a:r>
            <a:endParaRPr lang="en-US" sz="3400" dirty="0"/>
          </a:p>
        </p:txBody>
      </p:sp>
      <p:pic>
        <p:nvPicPr>
          <p:cNvPr id="4" name="Image 1" descr="preencoded.png">    </p:cNvPr>
          <p:cNvPicPr>
            <a:picLocks noChangeAspect="1"/>
          </p:cNvPicPr>
          <p:nvPr/>
        </p:nvPicPr>
        <p:blipFill>
          <a:blip r:embed="rId2"/>
          <a:stretch>
            <a:fillRect/>
          </a:stretch>
        </p:blipFill>
        <p:spPr>
          <a:xfrm>
            <a:off x="643652" y="3621048"/>
            <a:ext cx="919520" cy="1103352"/>
          </a:xfrm>
          <a:prstGeom prst="rect">
            <a:avLst/>
          </a:prstGeom>
        </p:spPr>
      </p:pic>
      <p:sp>
        <p:nvSpPr>
          <p:cNvPr id="5" name="Text 1"/>
          <p:cNvSpPr/>
          <p:nvPr/>
        </p:nvSpPr>
        <p:spPr>
          <a:xfrm>
            <a:off x="1838920" y="3804880"/>
            <a:ext cx="2163604" cy="270391"/>
          </a:xfrm>
          <a:prstGeom prst="rect">
            <a:avLst/>
          </a:prstGeom>
          <a:noFill/>
          <a:ln/>
        </p:spPr>
        <p:txBody>
          <a:bodyPr wrap="none" lIns="0" tIns="0" rIns="0" bIns="0" rtlCol="0" anchor="t"/>
          <a:lstStyle/>
          <a:p>
            <a:pPr algn="l" indent="0" marL="0">
              <a:lnSpc>
                <a:spcPts val="2100"/>
              </a:lnSpc>
              <a:buNone/>
            </a:pPr>
            <a:r>
              <a:rPr lang="en-US" sz="1700" b="1" dirty="0">
                <a:solidFill>
                  <a:srgbClr val="D9E1FF"/>
                </a:solidFill>
                <a:latin typeface="Syne Bold" pitchFamily="34" charset="0"/>
                <a:ea typeface="Syne Bold" pitchFamily="34" charset="-122"/>
                <a:cs typeface="Syne Bold" pitchFamily="34" charset="-120"/>
              </a:rPr>
              <a:t>Soumission</a:t>
            </a:r>
            <a:endParaRPr lang="en-US" sz="1700" dirty="0"/>
          </a:p>
        </p:txBody>
      </p:sp>
      <p:pic>
        <p:nvPicPr>
          <p:cNvPr id="6" name="Image 2" descr="preencoded.png">    </p:cNvPr>
          <p:cNvPicPr>
            <a:picLocks noChangeAspect="1"/>
          </p:cNvPicPr>
          <p:nvPr/>
        </p:nvPicPr>
        <p:blipFill>
          <a:blip r:embed="rId3"/>
          <a:stretch>
            <a:fillRect/>
          </a:stretch>
        </p:blipFill>
        <p:spPr>
          <a:xfrm>
            <a:off x="643652" y="4724400"/>
            <a:ext cx="919520" cy="1103352"/>
          </a:xfrm>
          <a:prstGeom prst="rect">
            <a:avLst/>
          </a:prstGeom>
        </p:spPr>
      </p:pic>
      <p:sp>
        <p:nvSpPr>
          <p:cNvPr id="7" name="Text 2"/>
          <p:cNvSpPr/>
          <p:nvPr/>
        </p:nvSpPr>
        <p:spPr>
          <a:xfrm>
            <a:off x="1838920" y="4908233"/>
            <a:ext cx="2617589" cy="270391"/>
          </a:xfrm>
          <a:prstGeom prst="rect">
            <a:avLst/>
          </a:prstGeom>
          <a:noFill/>
          <a:ln/>
        </p:spPr>
        <p:txBody>
          <a:bodyPr wrap="none" lIns="0" tIns="0" rIns="0" bIns="0" rtlCol="0" anchor="t"/>
          <a:lstStyle/>
          <a:p>
            <a:pPr algn="l" indent="0" marL="0">
              <a:lnSpc>
                <a:spcPts val="2100"/>
              </a:lnSpc>
              <a:buNone/>
            </a:pPr>
            <a:r>
              <a:rPr lang="en-US" sz="1700" b="1" dirty="0">
                <a:solidFill>
                  <a:srgbClr val="D9E1FF"/>
                </a:solidFill>
                <a:latin typeface="Syne Bold" pitchFamily="34" charset="0"/>
                <a:ea typeface="Syne Bold" pitchFamily="34" charset="-122"/>
                <a:cs typeface="Syne Bold" pitchFamily="34" charset="-120"/>
              </a:rPr>
              <a:t>Relecture par les pairs</a:t>
            </a:r>
            <a:endParaRPr lang="en-US" sz="1700" dirty="0"/>
          </a:p>
        </p:txBody>
      </p:sp>
      <p:pic>
        <p:nvPicPr>
          <p:cNvPr id="8" name="Image 3" descr="preencoded.png">    </p:cNvPr>
          <p:cNvPicPr>
            <a:picLocks noChangeAspect="1"/>
          </p:cNvPicPr>
          <p:nvPr/>
        </p:nvPicPr>
        <p:blipFill>
          <a:blip r:embed="rId4"/>
          <a:stretch>
            <a:fillRect/>
          </a:stretch>
        </p:blipFill>
        <p:spPr>
          <a:xfrm>
            <a:off x="643652" y="5827752"/>
            <a:ext cx="919520" cy="1103352"/>
          </a:xfrm>
          <a:prstGeom prst="rect">
            <a:avLst/>
          </a:prstGeom>
        </p:spPr>
      </p:pic>
      <p:sp>
        <p:nvSpPr>
          <p:cNvPr id="9" name="Text 3"/>
          <p:cNvSpPr/>
          <p:nvPr/>
        </p:nvSpPr>
        <p:spPr>
          <a:xfrm>
            <a:off x="1838920" y="6011585"/>
            <a:ext cx="2163604" cy="270391"/>
          </a:xfrm>
          <a:prstGeom prst="rect">
            <a:avLst/>
          </a:prstGeom>
          <a:noFill/>
          <a:ln/>
        </p:spPr>
        <p:txBody>
          <a:bodyPr wrap="none" lIns="0" tIns="0" rIns="0" bIns="0" rtlCol="0" anchor="t"/>
          <a:lstStyle/>
          <a:p>
            <a:pPr algn="l" indent="0" marL="0">
              <a:lnSpc>
                <a:spcPts val="2100"/>
              </a:lnSpc>
              <a:buNone/>
            </a:pPr>
            <a:r>
              <a:rPr lang="en-US" sz="1700" b="1" dirty="0">
                <a:solidFill>
                  <a:srgbClr val="D9E1FF"/>
                </a:solidFill>
                <a:latin typeface="Syne Bold" pitchFamily="34" charset="0"/>
                <a:ea typeface="Syne Bold" pitchFamily="34" charset="-122"/>
                <a:cs typeface="Syne Bold" pitchFamily="34" charset="-120"/>
              </a:rPr>
              <a:t>Commentaires</a:t>
            </a:r>
            <a:endParaRPr lang="en-US" sz="1700" dirty="0"/>
          </a:p>
        </p:txBody>
      </p:sp>
      <p:sp>
        <p:nvSpPr>
          <p:cNvPr id="10" name="Text 4"/>
          <p:cNvSpPr/>
          <p:nvPr/>
        </p:nvSpPr>
        <p:spPr>
          <a:xfrm>
            <a:off x="643652" y="7137916"/>
            <a:ext cx="13343096" cy="588645"/>
          </a:xfrm>
          <a:prstGeom prst="rect">
            <a:avLst/>
          </a:prstGeom>
          <a:noFill/>
          <a:ln/>
        </p:spPr>
        <p:txBody>
          <a:bodyPr wrap="square" lIns="0" tIns="0" rIns="0" bIns="0" rtlCol="0" anchor="t"/>
          <a:lstStyle/>
          <a:p>
            <a:pPr algn="l" indent="0" marL="0">
              <a:lnSpc>
                <a:spcPts val="2300"/>
              </a:lnSpc>
              <a:buNone/>
            </a:pPr>
            <a:r>
              <a:rPr lang="en-US" sz="1400" dirty="0">
                <a:solidFill>
                  <a:srgbClr val="D9E1FF"/>
                </a:solidFill>
                <a:latin typeface="Arimo" pitchFamily="34" charset="0"/>
                <a:ea typeface="Arimo" pitchFamily="34" charset="-122"/>
                <a:cs typeface="Arimo" pitchFamily="34" charset="-120"/>
              </a:rPr>
              <a:t>Le workflow de validation comprend la soumission, la relecture par les pairs et les commentaires. Utilisez les outils de suivi des modifications. Définissez des critères de validation clairs. La validation est effectuée par le responsable du module.</a:t>
            </a:r>
            <a:endParaRPr 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908697"/>
          </a:xfrm>
          <a:prstGeom prst="rect">
            <a:avLst/>
          </a:prstGeom>
        </p:spPr>
      </p:pic>
      <p:sp>
        <p:nvSpPr>
          <p:cNvPr id="3" name="Text 0"/>
          <p:cNvSpPr/>
          <p:nvPr/>
        </p:nvSpPr>
        <p:spPr>
          <a:xfrm>
            <a:off x="814388" y="3548539"/>
            <a:ext cx="13001625" cy="1368743"/>
          </a:xfrm>
          <a:prstGeom prst="rect">
            <a:avLst/>
          </a:prstGeom>
          <a:noFill/>
          <a:ln/>
        </p:spPr>
        <p:txBody>
          <a:bodyPr wrap="square" lIns="0" tIns="0" rIns="0" bIns="0" rtlCol="0" anchor="t"/>
          <a:lstStyle/>
          <a:p>
            <a:pPr algn="l" indent="0" marL="0">
              <a:lnSpc>
                <a:spcPts val="5350"/>
              </a:lnSpc>
              <a:buNone/>
            </a:pPr>
            <a:r>
              <a:rPr lang="en-US" sz="4300" b="1" dirty="0">
                <a:solidFill>
                  <a:srgbClr val="FFFFFF"/>
                </a:solidFill>
                <a:latin typeface="Syne Bold" pitchFamily="34" charset="0"/>
                <a:ea typeface="Syne Bold" pitchFamily="34" charset="-122"/>
                <a:cs typeface="Syne Bold" pitchFamily="34" charset="-120"/>
              </a:rPr>
              <a:t>Étape 6 : Publication et Diffusion des Ressources</a:t>
            </a:r>
            <a:endParaRPr lang="en-US" sz="4300" dirty="0"/>
          </a:p>
        </p:txBody>
      </p:sp>
      <p:sp>
        <p:nvSpPr>
          <p:cNvPr id="4" name="Shape 1"/>
          <p:cNvSpPr/>
          <p:nvPr/>
        </p:nvSpPr>
        <p:spPr>
          <a:xfrm>
            <a:off x="814388" y="5266253"/>
            <a:ext cx="4178737" cy="1319093"/>
          </a:xfrm>
          <a:prstGeom prst="roundRect">
            <a:avLst>
              <a:gd name="adj" fmla="val 2646"/>
            </a:avLst>
          </a:prstGeom>
          <a:solidFill>
            <a:srgbClr val="2B2952"/>
          </a:solidFill>
          <a:ln/>
        </p:spPr>
      </p:sp>
      <p:sp>
        <p:nvSpPr>
          <p:cNvPr id="5" name="Text 2"/>
          <p:cNvSpPr/>
          <p:nvPr/>
        </p:nvSpPr>
        <p:spPr>
          <a:xfrm>
            <a:off x="1047036" y="5498902"/>
            <a:ext cx="3545205" cy="342067"/>
          </a:xfrm>
          <a:prstGeom prst="rect">
            <a:avLst/>
          </a:prstGeom>
          <a:noFill/>
          <a:ln/>
        </p:spPr>
        <p:txBody>
          <a:bodyPr wrap="none" lIns="0" tIns="0" rIns="0" bIns="0" rtlCol="0" anchor="t"/>
          <a:lstStyle/>
          <a:p>
            <a:pPr algn="l" indent="0" marL="0">
              <a:lnSpc>
                <a:spcPts val="2650"/>
              </a:lnSpc>
              <a:buNone/>
            </a:pPr>
            <a:r>
              <a:rPr lang="en-US" sz="2150" b="1" dirty="0">
                <a:solidFill>
                  <a:srgbClr val="D9E1FF"/>
                </a:solidFill>
                <a:latin typeface="Syne Bold" pitchFamily="34" charset="0"/>
                <a:ea typeface="Syne Bold" pitchFamily="34" charset="-122"/>
                <a:cs typeface="Syne Bold" pitchFamily="34" charset="-120"/>
              </a:rPr>
              <a:t>Plateforme de diffusion</a:t>
            </a:r>
            <a:endParaRPr lang="en-US" sz="2150" dirty="0"/>
          </a:p>
        </p:txBody>
      </p:sp>
      <p:sp>
        <p:nvSpPr>
          <p:cNvPr id="6" name="Text 3"/>
          <p:cNvSpPr/>
          <p:nvPr/>
        </p:nvSpPr>
        <p:spPr>
          <a:xfrm>
            <a:off x="1047036" y="5980509"/>
            <a:ext cx="3713440" cy="372189"/>
          </a:xfrm>
          <a:prstGeom prst="rect">
            <a:avLst/>
          </a:prstGeom>
          <a:noFill/>
          <a:ln/>
        </p:spPr>
        <p:txBody>
          <a:bodyPr wrap="none" lIns="0" tIns="0" rIns="0" bIns="0" rtlCol="0" anchor="t"/>
          <a:lstStyle/>
          <a:p>
            <a:pPr algn="l" indent="0" marL="0">
              <a:lnSpc>
                <a:spcPts val="2900"/>
              </a:lnSpc>
              <a:buNone/>
            </a:pPr>
            <a:r>
              <a:rPr lang="en-US" sz="1800" dirty="0">
                <a:solidFill>
                  <a:srgbClr val="D9E1FF"/>
                </a:solidFill>
                <a:latin typeface="Arimo" pitchFamily="34" charset="0"/>
                <a:ea typeface="Arimo" pitchFamily="34" charset="-122"/>
                <a:cs typeface="Arimo" pitchFamily="34" charset="-120"/>
              </a:rPr>
              <a:t>LMS, site web du cours</a:t>
            </a:r>
            <a:endParaRPr lang="en-US" sz="1800" dirty="0"/>
          </a:p>
        </p:txBody>
      </p:sp>
      <p:sp>
        <p:nvSpPr>
          <p:cNvPr id="7" name="Shape 4"/>
          <p:cNvSpPr/>
          <p:nvPr/>
        </p:nvSpPr>
        <p:spPr>
          <a:xfrm>
            <a:off x="5225772" y="5266253"/>
            <a:ext cx="4178737" cy="1319093"/>
          </a:xfrm>
          <a:prstGeom prst="roundRect">
            <a:avLst>
              <a:gd name="adj" fmla="val 2646"/>
            </a:avLst>
          </a:prstGeom>
          <a:solidFill>
            <a:srgbClr val="2B2952"/>
          </a:solidFill>
          <a:ln/>
        </p:spPr>
      </p:sp>
      <p:sp>
        <p:nvSpPr>
          <p:cNvPr id="8" name="Text 5"/>
          <p:cNvSpPr/>
          <p:nvPr/>
        </p:nvSpPr>
        <p:spPr>
          <a:xfrm>
            <a:off x="5458420" y="5498902"/>
            <a:ext cx="2737604" cy="342067"/>
          </a:xfrm>
          <a:prstGeom prst="rect">
            <a:avLst/>
          </a:prstGeom>
          <a:noFill/>
          <a:ln/>
        </p:spPr>
        <p:txBody>
          <a:bodyPr wrap="none" lIns="0" tIns="0" rIns="0" bIns="0" rtlCol="0" anchor="t"/>
          <a:lstStyle/>
          <a:p>
            <a:pPr algn="l" indent="0" marL="0">
              <a:lnSpc>
                <a:spcPts val="2650"/>
              </a:lnSpc>
              <a:buNone/>
            </a:pPr>
            <a:r>
              <a:rPr lang="en-US" sz="2150" b="1" dirty="0">
                <a:solidFill>
                  <a:srgbClr val="D9E1FF"/>
                </a:solidFill>
                <a:latin typeface="Syne Bold" pitchFamily="34" charset="0"/>
                <a:ea typeface="Syne Bold" pitchFamily="34" charset="-122"/>
                <a:cs typeface="Syne Bold" pitchFamily="34" charset="-120"/>
              </a:rPr>
              <a:t>Accessibilité</a:t>
            </a:r>
            <a:endParaRPr lang="en-US" sz="2150" dirty="0"/>
          </a:p>
        </p:txBody>
      </p:sp>
      <p:sp>
        <p:nvSpPr>
          <p:cNvPr id="9" name="Text 6"/>
          <p:cNvSpPr/>
          <p:nvPr/>
        </p:nvSpPr>
        <p:spPr>
          <a:xfrm>
            <a:off x="5458420" y="5980509"/>
            <a:ext cx="3713440" cy="372189"/>
          </a:xfrm>
          <a:prstGeom prst="rect">
            <a:avLst/>
          </a:prstGeom>
          <a:noFill/>
          <a:ln/>
        </p:spPr>
        <p:txBody>
          <a:bodyPr wrap="none" lIns="0" tIns="0" rIns="0" bIns="0" rtlCol="0" anchor="t"/>
          <a:lstStyle/>
          <a:p>
            <a:pPr algn="l" indent="0" marL="0">
              <a:lnSpc>
                <a:spcPts val="2900"/>
              </a:lnSpc>
              <a:buNone/>
            </a:pPr>
            <a:r>
              <a:rPr lang="en-US" sz="1800" dirty="0">
                <a:solidFill>
                  <a:srgbClr val="D9E1FF"/>
                </a:solidFill>
                <a:latin typeface="Arimo" pitchFamily="34" charset="0"/>
                <a:ea typeface="Arimo" pitchFamily="34" charset="-122"/>
                <a:cs typeface="Arimo" pitchFamily="34" charset="-120"/>
              </a:rPr>
              <a:t>Normes WCAG</a:t>
            </a:r>
            <a:endParaRPr lang="en-US" sz="1800" dirty="0"/>
          </a:p>
        </p:txBody>
      </p:sp>
      <p:sp>
        <p:nvSpPr>
          <p:cNvPr id="10" name="Shape 7"/>
          <p:cNvSpPr/>
          <p:nvPr/>
        </p:nvSpPr>
        <p:spPr>
          <a:xfrm>
            <a:off x="9637157" y="5266253"/>
            <a:ext cx="4178737" cy="1319093"/>
          </a:xfrm>
          <a:prstGeom prst="roundRect">
            <a:avLst>
              <a:gd name="adj" fmla="val 2646"/>
            </a:avLst>
          </a:prstGeom>
          <a:solidFill>
            <a:srgbClr val="2B2952"/>
          </a:solidFill>
          <a:ln/>
        </p:spPr>
      </p:sp>
      <p:sp>
        <p:nvSpPr>
          <p:cNvPr id="11" name="Text 8"/>
          <p:cNvSpPr/>
          <p:nvPr/>
        </p:nvSpPr>
        <p:spPr>
          <a:xfrm>
            <a:off x="9869805" y="5498902"/>
            <a:ext cx="2806184" cy="342067"/>
          </a:xfrm>
          <a:prstGeom prst="rect">
            <a:avLst/>
          </a:prstGeom>
          <a:noFill/>
          <a:ln/>
        </p:spPr>
        <p:txBody>
          <a:bodyPr wrap="none" lIns="0" tIns="0" rIns="0" bIns="0" rtlCol="0" anchor="t"/>
          <a:lstStyle/>
          <a:p>
            <a:pPr algn="l" indent="0" marL="0">
              <a:lnSpc>
                <a:spcPts val="2650"/>
              </a:lnSpc>
              <a:buNone/>
            </a:pPr>
            <a:r>
              <a:rPr lang="en-US" sz="2150" b="1" dirty="0">
                <a:solidFill>
                  <a:srgbClr val="D9E1FF"/>
                </a:solidFill>
                <a:latin typeface="Syne Bold" pitchFamily="34" charset="0"/>
                <a:ea typeface="Syne Bold" pitchFamily="34" charset="-122"/>
                <a:cs typeface="Syne Bold" pitchFamily="34" charset="-120"/>
              </a:rPr>
              <a:t>Suivi de l'utilisation</a:t>
            </a:r>
            <a:endParaRPr lang="en-US" sz="2150" dirty="0"/>
          </a:p>
        </p:txBody>
      </p:sp>
      <p:sp>
        <p:nvSpPr>
          <p:cNvPr id="12" name="Text 9"/>
          <p:cNvSpPr/>
          <p:nvPr/>
        </p:nvSpPr>
        <p:spPr>
          <a:xfrm>
            <a:off x="9869805" y="5980509"/>
            <a:ext cx="3713440" cy="372189"/>
          </a:xfrm>
          <a:prstGeom prst="rect">
            <a:avLst/>
          </a:prstGeom>
          <a:noFill/>
          <a:ln/>
        </p:spPr>
        <p:txBody>
          <a:bodyPr wrap="none" lIns="0" tIns="0" rIns="0" bIns="0" rtlCol="0" anchor="t"/>
          <a:lstStyle/>
          <a:p>
            <a:pPr algn="l" indent="0" marL="0">
              <a:lnSpc>
                <a:spcPts val="2900"/>
              </a:lnSpc>
              <a:buNone/>
            </a:pPr>
            <a:r>
              <a:rPr lang="en-US" sz="1800" dirty="0">
                <a:solidFill>
                  <a:srgbClr val="D9E1FF"/>
                </a:solidFill>
                <a:latin typeface="Arimo" pitchFamily="34" charset="0"/>
                <a:ea typeface="Arimo" pitchFamily="34" charset="-122"/>
                <a:cs typeface="Arimo" pitchFamily="34" charset="-120"/>
              </a:rPr>
              <a:t>Analytics</a:t>
            </a:r>
            <a:endParaRPr lang="en-US" sz="1800" dirty="0"/>
          </a:p>
        </p:txBody>
      </p:sp>
      <p:sp>
        <p:nvSpPr>
          <p:cNvPr id="13" name="Text 10"/>
          <p:cNvSpPr/>
          <p:nvPr/>
        </p:nvSpPr>
        <p:spPr>
          <a:xfrm>
            <a:off x="814388" y="6847046"/>
            <a:ext cx="13001625" cy="744379"/>
          </a:xfrm>
          <a:prstGeom prst="rect">
            <a:avLst/>
          </a:prstGeom>
          <a:noFill/>
          <a:ln/>
        </p:spPr>
        <p:txBody>
          <a:bodyPr wrap="square" lIns="0" tIns="0" rIns="0" bIns="0" rtlCol="0" anchor="t"/>
          <a:lstStyle/>
          <a:p>
            <a:pPr algn="l" indent="0" marL="0">
              <a:lnSpc>
                <a:spcPts val="2900"/>
              </a:lnSpc>
              <a:buNone/>
            </a:pPr>
            <a:r>
              <a:rPr lang="en-US" sz="1800" dirty="0">
                <a:solidFill>
                  <a:srgbClr val="D9E1FF"/>
                </a:solidFill>
                <a:latin typeface="Arimo" pitchFamily="34" charset="0"/>
                <a:ea typeface="Arimo" pitchFamily="34" charset="-122"/>
                <a:cs typeface="Arimo" pitchFamily="34" charset="-120"/>
              </a:rPr>
              <a:t>La diffusion se fait via une plateforme dédiée. Assurez l'accessibilité pour les personnes handicapées. Suivez l'utilisation des ressources avec des outils d'analytics. L'intégration avec Moodle facilite l'accès aux supports.</a:t>
            </a:r>
            <a:endParaRPr lang="en-US" sz="1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1036915"/>
            <a:ext cx="7468553" cy="1408033"/>
          </a:xfrm>
          <a:prstGeom prst="rect">
            <a:avLst/>
          </a:prstGeom>
          <a:noFill/>
          <a:ln/>
        </p:spPr>
        <p:txBody>
          <a:bodyPr wrap="square" lIns="0" tIns="0" rIns="0" bIns="0" rtlCol="0" anchor="t"/>
          <a:lstStyle/>
          <a:p>
            <a:pPr algn="l" indent="0" marL="0">
              <a:lnSpc>
                <a:spcPts val="5500"/>
              </a:lnSpc>
              <a:buNone/>
            </a:pPr>
            <a:r>
              <a:rPr lang="en-US" sz="4400" b="1" dirty="0">
                <a:solidFill>
                  <a:srgbClr val="FFFFFF"/>
                </a:solidFill>
                <a:latin typeface="Syne Bold" pitchFamily="34" charset="0"/>
                <a:ea typeface="Syne Bold" pitchFamily="34" charset="-122"/>
                <a:cs typeface="Syne Bold" pitchFamily="34" charset="-120"/>
              </a:rPr>
              <a:t>Étape 7 : Amélioration Continue et Rétroaction</a:t>
            </a:r>
            <a:endParaRPr lang="en-US" sz="4400" dirty="0"/>
          </a:p>
        </p:txBody>
      </p:sp>
      <p:sp>
        <p:nvSpPr>
          <p:cNvPr id="4" name="Shape 1"/>
          <p:cNvSpPr/>
          <p:nvPr/>
        </p:nvSpPr>
        <p:spPr>
          <a:xfrm>
            <a:off x="6593324" y="2803922"/>
            <a:ext cx="30480" cy="2970371"/>
          </a:xfrm>
          <a:prstGeom prst="roundRect">
            <a:avLst>
              <a:gd name="adj" fmla="val 117806"/>
            </a:avLst>
          </a:prstGeom>
          <a:solidFill>
            <a:srgbClr val="44426B"/>
          </a:solidFill>
          <a:ln/>
        </p:spPr>
      </p:sp>
      <p:sp>
        <p:nvSpPr>
          <p:cNvPr id="5" name="Shape 2"/>
          <p:cNvSpPr/>
          <p:nvPr/>
        </p:nvSpPr>
        <p:spPr>
          <a:xfrm>
            <a:off x="6832104" y="3327083"/>
            <a:ext cx="718066" cy="30480"/>
          </a:xfrm>
          <a:prstGeom prst="roundRect">
            <a:avLst>
              <a:gd name="adj" fmla="val 117806"/>
            </a:avLst>
          </a:prstGeom>
          <a:solidFill>
            <a:srgbClr val="44426B"/>
          </a:solidFill>
          <a:ln/>
        </p:spPr>
      </p:sp>
      <p:sp>
        <p:nvSpPr>
          <p:cNvPr id="6" name="Shape 3"/>
          <p:cNvSpPr/>
          <p:nvPr/>
        </p:nvSpPr>
        <p:spPr>
          <a:xfrm>
            <a:off x="6324064" y="3073122"/>
            <a:ext cx="538520" cy="538520"/>
          </a:xfrm>
          <a:prstGeom prst="roundRect">
            <a:avLst>
              <a:gd name="adj" fmla="val 6668"/>
            </a:avLst>
          </a:prstGeom>
          <a:solidFill>
            <a:srgbClr val="2B2952"/>
          </a:solidFill>
          <a:ln/>
        </p:spPr>
      </p:sp>
      <p:sp>
        <p:nvSpPr>
          <p:cNvPr id="7" name="Text 4"/>
          <p:cNvSpPr/>
          <p:nvPr/>
        </p:nvSpPr>
        <p:spPr>
          <a:xfrm>
            <a:off x="6424315" y="3131106"/>
            <a:ext cx="337899" cy="422434"/>
          </a:xfrm>
          <a:prstGeom prst="rect">
            <a:avLst/>
          </a:prstGeom>
          <a:noFill/>
          <a:ln/>
        </p:spPr>
        <p:txBody>
          <a:bodyPr wrap="none" lIns="0" tIns="0" rIns="0" bIns="0" rtlCol="0" anchor="t"/>
          <a:lstStyle/>
          <a:p>
            <a:pPr algn="ctr" indent="0" marL="0">
              <a:lnSpc>
                <a:spcPts val="2650"/>
              </a:lnSpc>
              <a:buNone/>
            </a:pPr>
            <a:r>
              <a:rPr lang="en-US" sz="2650" b="1" dirty="0">
                <a:solidFill>
                  <a:srgbClr val="D9E1FF"/>
                </a:solidFill>
                <a:latin typeface="Syne Bold" pitchFamily="34" charset="0"/>
                <a:ea typeface="Syne Bold" pitchFamily="34" charset="-122"/>
                <a:cs typeface="Syne Bold" pitchFamily="34" charset="-120"/>
              </a:rPr>
              <a:t>1</a:t>
            </a:r>
            <a:endParaRPr lang="en-US" sz="2650" dirty="0"/>
          </a:p>
        </p:txBody>
      </p:sp>
      <p:sp>
        <p:nvSpPr>
          <p:cNvPr id="8" name="Text 5"/>
          <p:cNvSpPr/>
          <p:nvPr/>
        </p:nvSpPr>
        <p:spPr>
          <a:xfrm>
            <a:off x="7790259" y="3043237"/>
            <a:ext cx="4262795" cy="351949"/>
          </a:xfrm>
          <a:prstGeom prst="rect">
            <a:avLst/>
          </a:prstGeom>
          <a:noFill/>
          <a:ln/>
        </p:spPr>
        <p:txBody>
          <a:bodyPr wrap="none" lIns="0" tIns="0" rIns="0" bIns="0" rtlCol="0" anchor="t"/>
          <a:lstStyle/>
          <a:p>
            <a:pPr algn="l" indent="0" marL="0">
              <a:lnSpc>
                <a:spcPts val="2750"/>
              </a:lnSpc>
              <a:buNone/>
            </a:pPr>
            <a:r>
              <a:rPr lang="en-US" sz="2200" b="1" dirty="0">
                <a:solidFill>
                  <a:srgbClr val="D9E1FF"/>
                </a:solidFill>
                <a:latin typeface="Syne Bold" pitchFamily="34" charset="0"/>
                <a:ea typeface="Syne Bold" pitchFamily="34" charset="-122"/>
                <a:cs typeface="Syne Bold" pitchFamily="34" charset="-120"/>
              </a:rPr>
              <a:t>Collecte des commentaires</a:t>
            </a:r>
            <a:endParaRPr lang="en-US" sz="2200" dirty="0"/>
          </a:p>
        </p:txBody>
      </p:sp>
      <p:sp>
        <p:nvSpPr>
          <p:cNvPr id="9" name="Shape 6"/>
          <p:cNvSpPr/>
          <p:nvPr/>
        </p:nvSpPr>
        <p:spPr>
          <a:xfrm>
            <a:off x="6832104" y="4396978"/>
            <a:ext cx="718066" cy="30480"/>
          </a:xfrm>
          <a:prstGeom prst="roundRect">
            <a:avLst>
              <a:gd name="adj" fmla="val 117806"/>
            </a:avLst>
          </a:prstGeom>
          <a:solidFill>
            <a:srgbClr val="44426B"/>
          </a:solidFill>
          <a:ln/>
        </p:spPr>
      </p:sp>
      <p:sp>
        <p:nvSpPr>
          <p:cNvPr id="10" name="Shape 7"/>
          <p:cNvSpPr/>
          <p:nvPr/>
        </p:nvSpPr>
        <p:spPr>
          <a:xfrm>
            <a:off x="6324064" y="4143018"/>
            <a:ext cx="538520" cy="538520"/>
          </a:xfrm>
          <a:prstGeom prst="roundRect">
            <a:avLst>
              <a:gd name="adj" fmla="val 6668"/>
            </a:avLst>
          </a:prstGeom>
          <a:solidFill>
            <a:srgbClr val="2B2952"/>
          </a:solidFill>
          <a:ln/>
        </p:spPr>
      </p:sp>
      <p:sp>
        <p:nvSpPr>
          <p:cNvPr id="11" name="Text 8"/>
          <p:cNvSpPr/>
          <p:nvPr/>
        </p:nvSpPr>
        <p:spPr>
          <a:xfrm>
            <a:off x="6424315" y="4201001"/>
            <a:ext cx="337899" cy="422434"/>
          </a:xfrm>
          <a:prstGeom prst="rect">
            <a:avLst/>
          </a:prstGeom>
          <a:noFill/>
          <a:ln/>
        </p:spPr>
        <p:txBody>
          <a:bodyPr wrap="none" lIns="0" tIns="0" rIns="0" bIns="0" rtlCol="0" anchor="t"/>
          <a:lstStyle/>
          <a:p>
            <a:pPr algn="ctr" indent="0" marL="0">
              <a:lnSpc>
                <a:spcPts val="2650"/>
              </a:lnSpc>
              <a:buNone/>
            </a:pPr>
            <a:r>
              <a:rPr lang="en-US" sz="2650" b="1" dirty="0">
                <a:solidFill>
                  <a:srgbClr val="D9E1FF"/>
                </a:solidFill>
                <a:latin typeface="Syne Bold" pitchFamily="34" charset="0"/>
                <a:ea typeface="Syne Bold" pitchFamily="34" charset="-122"/>
                <a:cs typeface="Syne Bold" pitchFamily="34" charset="-120"/>
              </a:rPr>
              <a:t>2</a:t>
            </a:r>
            <a:endParaRPr lang="en-US" sz="2650" dirty="0"/>
          </a:p>
        </p:txBody>
      </p:sp>
      <p:sp>
        <p:nvSpPr>
          <p:cNvPr id="12" name="Text 9"/>
          <p:cNvSpPr/>
          <p:nvPr/>
        </p:nvSpPr>
        <p:spPr>
          <a:xfrm>
            <a:off x="7790259" y="4113133"/>
            <a:ext cx="3254335" cy="351949"/>
          </a:xfrm>
          <a:prstGeom prst="rect">
            <a:avLst/>
          </a:prstGeom>
          <a:noFill/>
          <a:ln/>
        </p:spPr>
        <p:txBody>
          <a:bodyPr wrap="none" lIns="0" tIns="0" rIns="0" bIns="0" rtlCol="0" anchor="t"/>
          <a:lstStyle/>
          <a:p>
            <a:pPr algn="l" indent="0" marL="0">
              <a:lnSpc>
                <a:spcPts val="2750"/>
              </a:lnSpc>
              <a:buNone/>
            </a:pPr>
            <a:r>
              <a:rPr lang="en-US" sz="2200" b="1" dirty="0">
                <a:solidFill>
                  <a:srgbClr val="D9E1FF"/>
                </a:solidFill>
                <a:latin typeface="Syne Bold" pitchFamily="34" charset="0"/>
                <a:ea typeface="Syne Bold" pitchFamily="34" charset="-122"/>
                <a:cs typeface="Syne Bold" pitchFamily="34" charset="-120"/>
              </a:rPr>
              <a:t>Analyse des données</a:t>
            </a:r>
            <a:endParaRPr lang="en-US" sz="2200" dirty="0"/>
          </a:p>
        </p:txBody>
      </p:sp>
      <p:sp>
        <p:nvSpPr>
          <p:cNvPr id="13" name="Shape 10"/>
          <p:cNvSpPr/>
          <p:nvPr/>
        </p:nvSpPr>
        <p:spPr>
          <a:xfrm>
            <a:off x="6832104" y="5466874"/>
            <a:ext cx="718066" cy="30480"/>
          </a:xfrm>
          <a:prstGeom prst="roundRect">
            <a:avLst>
              <a:gd name="adj" fmla="val 117806"/>
            </a:avLst>
          </a:prstGeom>
          <a:solidFill>
            <a:srgbClr val="44426B"/>
          </a:solidFill>
          <a:ln/>
        </p:spPr>
      </p:sp>
      <p:sp>
        <p:nvSpPr>
          <p:cNvPr id="14" name="Shape 11"/>
          <p:cNvSpPr/>
          <p:nvPr/>
        </p:nvSpPr>
        <p:spPr>
          <a:xfrm>
            <a:off x="6324064" y="5212913"/>
            <a:ext cx="538520" cy="538520"/>
          </a:xfrm>
          <a:prstGeom prst="roundRect">
            <a:avLst>
              <a:gd name="adj" fmla="val 6668"/>
            </a:avLst>
          </a:prstGeom>
          <a:solidFill>
            <a:srgbClr val="2B2952"/>
          </a:solidFill>
          <a:ln/>
        </p:spPr>
      </p:sp>
      <p:sp>
        <p:nvSpPr>
          <p:cNvPr id="15" name="Text 12"/>
          <p:cNvSpPr/>
          <p:nvPr/>
        </p:nvSpPr>
        <p:spPr>
          <a:xfrm>
            <a:off x="6424315" y="5270897"/>
            <a:ext cx="337899" cy="422434"/>
          </a:xfrm>
          <a:prstGeom prst="rect">
            <a:avLst/>
          </a:prstGeom>
          <a:noFill/>
          <a:ln/>
        </p:spPr>
        <p:txBody>
          <a:bodyPr wrap="none" lIns="0" tIns="0" rIns="0" bIns="0" rtlCol="0" anchor="t"/>
          <a:lstStyle/>
          <a:p>
            <a:pPr algn="ctr" indent="0" marL="0">
              <a:lnSpc>
                <a:spcPts val="2650"/>
              </a:lnSpc>
              <a:buNone/>
            </a:pPr>
            <a:r>
              <a:rPr lang="en-US" sz="2650" b="1" dirty="0">
                <a:solidFill>
                  <a:srgbClr val="D9E1FF"/>
                </a:solidFill>
                <a:latin typeface="Syne Bold" pitchFamily="34" charset="0"/>
                <a:ea typeface="Syne Bold" pitchFamily="34" charset="-122"/>
                <a:cs typeface="Syne Bold" pitchFamily="34" charset="-120"/>
              </a:rPr>
              <a:t>3</a:t>
            </a:r>
            <a:endParaRPr lang="en-US" sz="2650" dirty="0"/>
          </a:p>
        </p:txBody>
      </p:sp>
      <p:sp>
        <p:nvSpPr>
          <p:cNvPr id="16" name="Text 13"/>
          <p:cNvSpPr/>
          <p:nvPr/>
        </p:nvSpPr>
        <p:spPr>
          <a:xfrm>
            <a:off x="7790259" y="5183029"/>
            <a:ext cx="3374231" cy="351949"/>
          </a:xfrm>
          <a:prstGeom prst="rect">
            <a:avLst/>
          </a:prstGeom>
          <a:noFill/>
          <a:ln/>
        </p:spPr>
        <p:txBody>
          <a:bodyPr wrap="none" lIns="0" tIns="0" rIns="0" bIns="0" rtlCol="0" anchor="t"/>
          <a:lstStyle/>
          <a:p>
            <a:pPr algn="l" indent="0" marL="0">
              <a:lnSpc>
                <a:spcPts val="2750"/>
              </a:lnSpc>
              <a:buNone/>
            </a:pPr>
            <a:r>
              <a:rPr lang="en-US" sz="2200" b="1" dirty="0">
                <a:solidFill>
                  <a:srgbClr val="D9E1FF"/>
                </a:solidFill>
                <a:latin typeface="Syne Bold" pitchFamily="34" charset="0"/>
                <a:ea typeface="Syne Bold" pitchFamily="34" charset="-122"/>
                <a:cs typeface="Syne Bold" pitchFamily="34" charset="-120"/>
              </a:rPr>
              <a:t>Mises à jour régulières</a:t>
            </a:r>
            <a:endParaRPr lang="en-US" sz="2200" dirty="0"/>
          </a:p>
        </p:txBody>
      </p:sp>
      <p:sp>
        <p:nvSpPr>
          <p:cNvPr id="17" name="Text 14"/>
          <p:cNvSpPr/>
          <p:nvPr/>
        </p:nvSpPr>
        <p:spPr>
          <a:xfrm>
            <a:off x="6324124" y="6043493"/>
            <a:ext cx="7468553" cy="1149072"/>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Arimo" pitchFamily="34" charset="0"/>
                <a:ea typeface="Arimo" pitchFamily="34" charset="-122"/>
                <a:cs typeface="Arimo" pitchFamily="34" charset="-120"/>
              </a:rPr>
              <a:t>Collectez les commentaires des étudiants. Analysez les données d'utilisation. Mettez à jour régulièrement les ressources en fonction des retours. Organisez une session de rétrospective semestrielle.</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2025-04-21T18:34:38Z</dcterms:created>
  <dcterms:modified xsi:type="dcterms:W3CDTF">2025-04-21T18:34:38Z</dcterms:modified>
</cp:coreProperties>
</file>